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57" r:id="rId2"/>
    <p:sldId id="358" r:id="rId3"/>
    <p:sldId id="362" r:id="rId4"/>
    <p:sldId id="1145" r:id="rId5"/>
    <p:sldId id="1146" r:id="rId6"/>
    <p:sldId id="1147" r:id="rId7"/>
    <p:sldId id="1148" r:id="rId8"/>
    <p:sldId id="326" r:id="rId9"/>
    <p:sldId id="419" r:id="rId10"/>
    <p:sldId id="420" r:id="rId11"/>
    <p:sldId id="394" r:id="rId12"/>
    <p:sldId id="1149" r:id="rId13"/>
    <p:sldId id="1150" r:id="rId14"/>
    <p:sldId id="365" r:id="rId15"/>
    <p:sldId id="366" r:id="rId16"/>
    <p:sldId id="374" r:id="rId17"/>
    <p:sldId id="383" r:id="rId18"/>
    <p:sldId id="423" r:id="rId19"/>
    <p:sldId id="424" r:id="rId20"/>
    <p:sldId id="426" r:id="rId21"/>
    <p:sldId id="427" r:id="rId22"/>
    <p:sldId id="367" r:id="rId23"/>
    <p:sldId id="369" r:id="rId24"/>
    <p:sldId id="370" r:id="rId25"/>
    <p:sldId id="371" r:id="rId26"/>
    <p:sldId id="381" r:id="rId27"/>
    <p:sldId id="375" r:id="rId28"/>
    <p:sldId id="314" r:id="rId29"/>
    <p:sldId id="313" r:id="rId30"/>
    <p:sldId id="312" r:id="rId31"/>
    <p:sldId id="316" r:id="rId32"/>
    <p:sldId id="317" r:id="rId33"/>
    <p:sldId id="431" r:id="rId34"/>
    <p:sldId id="1151" r:id="rId35"/>
    <p:sldId id="34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94660"/>
  </p:normalViewPr>
  <p:slideViewPr>
    <p:cSldViewPr snapToGrid="0">
      <p:cViewPr varScale="1">
        <p:scale>
          <a:sx n="64" d="100"/>
          <a:sy n="64" d="100"/>
        </p:scale>
        <p:origin x="119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3BFC1-CB42-476F-A2F7-819840C71367}" type="datetimeFigureOut">
              <a:rPr lang="en-US" smtClean="0"/>
              <a:t>04-Aug-20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BB1B1-1637-4064-8921-AC725E4B0D4E}" type="slidenum">
              <a:rPr lang="en-US" smtClean="0"/>
              <a:t>‹#›</a:t>
            </a:fld>
            <a:endParaRPr lang="en-US"/>
          </a:p>
        </p:txBody>
      </p:sp>
    </p:spTree>
    <p:extLst>
      <p:ext uri="{BB962C8B-B14F-4D97-AF65-F5344CB8AC3E}">
        <p14:creationId xmlns:p14="http://schemas.microsoft.com/office/powerpoint/2010/main" val="715784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alibri" panose="020F0502020204030204" pitchFamily="34" charset="0"/>
                <a:cs typeface="Calibri" panose="020F0502020204030204" pitchFamily="34" charset="0"/>
              </a:rPr>
              <a:t>Blockchain 1.0: Currency</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implementation of DLT (distributed ledger technology) led to its first and obvious application: cryptocurrencies. This allows financial transactions based on blockchain technology. It is used in currency and payments. Bitcoin is the most prominent example in this segment.</a:t>
            </a:r>
          </a:p>
          <a:p>
            <a:r>
              <a:rPr lang="en-US" sz="1200" b="1" dirty="0">
                <a:latin typeface="Calibri" panose="020F0502020204030204" pitchFamily="34" charset="0"/>
                <a:cs typeface="Calibri" panose="020F0502020204030204" pitchFamily="34" charset="0"/>
              </a:rPr>
              <a:t>Blockchain 2.0: Smart Contracts</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new key concepts are Smart Contracts, small computer programs that "live" in the blockchain. They are free computer programs that execute automatically, and check conditions defined earlier like facilitation, verification or enforcement. It is used as a replacement for traditional contracts.</a:t>
            </a:r>
          </a:p>
          <a:p>
            <a:r>
              <a:rPr lang="en-US" sz="1200" b="1" dirty="0">
                <a:latin typeface="Calibri" panose="020F0502020204030204" pitchFamily="34" charset="0"/>
                <a:cs typeface="Calibri" panose="020F0502020204030204" pitchFamily="34" charset="0"/>
              </a:rPr>
              <a:t>Blockchain 3.0: </a:t>
            </a:r>
            <a:r>
              <a:rPr lang="en-US" sz="1200" b="1" dirty="0" err="1">
                <a:latin typeface="Calibri" panose="020F0502020204030204" pitchFamily="34" charset="0"/>
                <a:cs typeface="Calibri" panose="020F0502020204030204" pitchFamily="34" charset="0"/>
              </a:rPr>
              <a:t>DApps</a:t>
            </a:r>
            <a:r>
              <a:rPr lang="en-US" sz="1200" b="1"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DApps</a:t>
            </a:r>
            <a:r>
              <a:rPr lang="en-US" sz="1200" dirty="0">
                <a:latin typeface="Calibri" panose="020F0502020204030204" pitchFamily="34" charset="0"/>
                <a:cs typeface="Calibri" panose="020F0502020204030204" pitchFamily="34" charset="0"/>
              </a:rPr>
              <a:t> is an abbreviation of decentralized application. It has their backend code running on a decentralized peer-to-peer network. A </a:t>
            </a:r>
            <a:r>
              <a:rPr lang="en-US" sz="1200" dirty="0" err="1">
                <a:latin typeface="Calibri" panose="020F0502020204030204" pitchFamily="34" charset="0"/>
                <a:cs typeface="Calibri" panose="020F0502020204030204" pitchFamily="34" charset="0"/>
              </a:rPr>
              <a:t>DApp</a:t>
            </a:r>
            <a:r>
              <a:rPr lang="en-US" sz="1200">
                <a:latin typeface="Calibri" panose="020F0502020204030204" pitchFamily="34" charset="0"/>
                <a:cs typeface="Calibri" panose="020F0502020204030204" pitchFamily="34" charset="0"/>
              </a:rPr>
              <a:t> can have frontend code and user interfaces written in any language that can make a call to its backend, like a traditional Apps.</a:t>
            </a:r>
          </a:p>
          <a:p>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68C7B5AF-F347-42F8-8983-1A037C563D12}" type="slidenum">
              <a:rPr lang="en-US" smtClean="0"/>
              <a:t>11</a:t>
            </a:fld>
            <a:endParaRPr lang="en-US"/>
          </a:p>
        </p:txBody>
      </p:sp>
    </p:spTree>
    <p:extLst>
      <p:ext uri="{BB962C8B-B14F-4D97-AF65-F5344CB8AC3E}">
        <p14:creationId xmlns:p14="http://schemas.microsoft.com/office/powerpoint/2010/main" val="262719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alibri" panose="020F0502020204030204" pitchFamily="34" charset="0"/>
                <a:cs typeface="Calibri" panose="020F0502020204030204" pitchFamily="34" charset="0"/>
              </a:rPr>
              <a:t>Blockchain 1.0: Currency</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implementation of DLT (distributed ledger technology) led to its first and obvious application: cryptocurrencies. This allows financial transactions based on blockchain technology. It is used in currency and payments. Bitcoin is the most prominent example in this segment.</a:t>
            </a:r>
          </a:p>
          <a:p>
            <a:r>
              <a:rPr lang="en-US" sz="1200" b="1" dirty="0">
                <a:latin typeface="Calibri" panose="020F0502020204030204" pitchFamily="34" charset="0"/>
                <a:cs typeface="Calibri" panose="020F0502020204030204" pitchFamily="34" charset="0"/>
              </a:rPr>
              <a:t>Blockchain 2.0: Smart Contracts</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new key concepts are Smart Contracts, small computer programs that "live" in the blockchain. They are free computer programs that execute automatically, and check conditions defined earlier like facilitation, verification or enforcement. It is used as a replacement for traditional contracts.</a:t>
            </a:r>
          </a:p>
          <a:p>
            <a:r>
              <a:rPr lang="en-US" sz="1200" b="1" dirty="0">
                <a:latin typeface="Calibri" panose="020F0502020204030204" pitchFamily="34" charset="0"/>
                <a:cs typeface="Calibri" panose="020F0502020204030204" pitchFamily="34" charset="0"/>
              </a:rPr>
              <a:t>Blockchain 3.0: </a:t>
            </a:r>
            <a:r>
              <a:rPr lang="en-US" sz="1200" b="1" dirty="0" err="1">
                <a:latin typeface="Calibri" panose="020F0502020204030204" pitchFamily="34" charset="0"/>
                <a:cs typeface="Calibri" panose="020F0502020204030204" pitchFamily="34" charset="0"/>
              </a:rPr>
              <a:t>DApps</a:t>
            </a:r>
            <a:r>
              <a:rPr lang="en-US" sz="1200" b="1"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DApps</a:t>
            </a:r>
            <a:r>
              <a:rPr lang="en-US" sz="1200" dirty="0">
                <a:latin typeface="Calibri" panose="020F0502020204030204" pitchFamily="34" charset="0"/>
                <a:cs typeface="Calibri" panose="020F0502020204030204" pitchFamily="34" charset="0"/>
              </a:rPr>
              <a:t> is an abbreviation of decentralized application. It has their backend code running on a decentralized peer-to-peer network. A </a:t>
            </a:r>
            <a:r>
              <a:rPr lang="en-US" sz="1200" dirty="0" err="1">
                <a:latin typeface="Calibri" panose="020F0502020204030204" pitchFamily="34" charset="0"/>
                <a:cs typeface="Calibri" panose="020F0502020204030204" pitchFamily="34" charset="0"/>
              </a:rPr>
              <a:t>DApp</a:t>
            </a:r>
            <a:r>
              <a:rPr lang="en-US" sz="1200">
                <a:latin typeface="Calibri" panose="020F0502020204030204" pitchFamily="34" charset="0"/>
                <a:cs typeface="Calibri" panose="020F0502020204030204" pitchFamily="34" charset="0"/>
              </a:rPr>
              <a:t> can have frontend code and user interfaces written in any language that can make a call to its backend, like a traditional Apps.</a:t>
            </a:r>
          </a:p>
          <a:p>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68C7B5AF-F347-42F8-8983-1A037C563D12}" type="slidenum">
              <a:rPr lang="en-US" smtClean="0"/>
              <a:t>12</a:t>
            </a:fld>
            <a:endParaRPr lang="en-US"/>
          </a:p>
        </p:txBody>
      </p:sp>
    </p:spTree>
    <p:extLst>
      <p:ext uri="{BB962C8B-B14F-4D97-AF65-F5344CB8AC3E}">
        <p14:creationId xmlns:p14="http://schemas.microsoft.com/office/powerpoint/2010/main" val="179664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alibri" panose="020F0502020204030204" pitchFamily="34" charset="0"/>
                <a:cs typeface="Calibri" panose="020F0502020204030204" pitchFamily="34" charset="0"/>
              </a:rPr>
              <a:t>Blockchain 1.0: Currency</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implementation of DLT (distributed ledger technology) led to its first and obvious application: cryptocurrencies. This allows financial transactions based on blockchain technology. It is used in currency and payments. Bitcoin is the most prominent example in this segment.</a:t>
            </a:r>
          </a:p>
          <a:p>
            <a:r>
              <a:rPr lang="en-US" sz="1200" b="1" dirty="0">
                <a:latin typeface="Calibri" panose="020F0502020204030204" pitchFamily="34" charset="0"/>
                <a:cs typeface="Calibri" panose="020F0502020204030204" pitchFamily="34" charset="0"/>
              </a:rPr>
              <a:t>Blockchain 2.0: Smart Contracts</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new key concepts are Smart Contracts, small computer programs that "live" in the blockchain. They are free computer programs that execute automatically, and check conditions defined earlier like facilitation, verification or enforcement. It is used as a replacement for traditional contracts.</a:t>
            </a:r>
          </a:p>
          <a:p>
            <a:r>
              <a:rPr lang="en-US" sz="1200" b="1" dirty="0">
                <a:latin typeface="Calibri" panose="020F0502020204030204" pitchFamily="34" charset="0"/>
                <a:cs typeface="Calibri" panose="020F0502020204030204" pitchFamily="34" charset="0"/>
              </a:rPr>
              <a:t>Blockchain 3.0: </a:t>
            </a:r>
            <a:r>
              <a:rPr lang="en-US" sz="1200" b="1" dirty="0" err="1">
                <a:latin typeface="Calibri" panose="020F0502020204030204" pitchFamily="34" charset="0"/>
                <a:cs typeface="Calibri" panose="020F0502020204030204" pitchFamily="34" charset="0"/>
              </a:rPr>
              <a:t>DApps</a:t>
            </a:r>
            <a:r>
              <a:rPr lang="en-US" sz="1200" b="1"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DApps</a:t>
            </a:r>
            <a:r>
              <a:rPr lang="en-US" sz="1200" dirty="0">
                <a:latin typeface="Calibri" panose="020F0502020204030204" pitchFamily="34" charset="0"/>
                <a:cs typeface="Calibri" panose="020F0502020204030204" pitchFamily="34" charset="0"/>
              </a:rPr>
              <a:t> is an abbreviation of decentralized application. It has their backend code running on a decentralized peer-to-peer network. A </a:t>
            </a:r>
            <a:r>
              <a:rPr lang="en-US" sz="1200" dirty="0" err="1">
                <a:latin typeface="Calibri" panose="020F0502020204030204" pitchFamily="34" charset="0"/>
                <a:cs typeface="Calibri" panose="020F0502020204030204" pitchFamily="34" charset="0"/>
              </a:rPr>
              <a:t>DApp</a:t>
            </a:r>
            <a:r>
              <a:rPr lang="en-US" sz="1200">
                <a:latin typeface="Calibri" panose="020F0502020204030204" pitchFamily="34" charset="0"/>
                <a:cs typeface="Calibri" panose="020F0502020204030204" pitchFamily="34" charset="0"/>
              </a:rPr>
              <a:t> can have frontend code and user interfaces written in any language that can make a call to its backend, like a traditional Apps.</a:t>
            </a:r>
          </a:p>
          <a:p>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68C7B5AF-F347-42F8-8983-1A037C563D12}" type="slidenum">
              <a:rPr lang="en-US" smtClean="0"/>
              <a:t>13</a:t>
            </a:fld>
            <a:endParaRPr lang="en-US"/>
          </a:p>
        </p:txBody>
      </p:sp>
    </p:spTree>
    <p:extLst>
      <p:ext uri="{BB962C8B-B14F-4D97-AF65-F5344CB8AC3E}">
        <p14:creationId xmlns:p14="http://schemas.microsoft.com/office/powerpoint/2010/main" val="124179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800" dirty="0"/>
              <a:t>B</a:t>
            </a:r>
            <a:r>
              <a:rPr lang="en-US" sz="3200" dirty="0"/>
              <a:t>locks store information about transactions, like the date, time, and  amount of your most recent purchase from purchase.</a:t>
            </a:r>
          </a:p>
          <a:p>
            <a:pPr algn="just"/>
            <a:endParaRPr lang="en-US" sz="2400" dirty="0"/>
          </a:p>
          <a:p>
            <a:pPr marL="914400" lvl="1" indent="-457200" algn="just">
              <a:buFont typeface="Arial" panose="020B0604020202020204" pitchFamily="34" charset="0"/>
              <a:buChar char="•"/>
            </a:pPr>
            <a:r>
              <a:rPr lang="en-US" sz="2800" dirty="0"/>
              <a:t>Blocks store information about who is participating in transactions. </a:t>
            </a:r>
          </a:p>
          <a:p>
            <a:pPr marL="914400" lvl="1" indent="-457200" algn="just">
              <a:buFont typeface="Arial" panose="020B0604020202020204" pitchFamily="34" charset="0"/>
              <a:buChar char="•"/>
            </a:pPr>
            <a:r>
              <a:rPr lang="en-US" sz="2800" dirty="0"/>
              <a:t>Blocks store information that distinguishes them from other blocks.</a:t>
            </a:r>
          </a:p>
          <a:p>
            <a:endParaRPr lang="en-US" dirty="0"/>
          </a:p>
        </p:txBody>
      </p:sp>
      <p:sp>
        <p:nvSpPr>
          <p:cNvPr id="4" name="Slide Number Placeholder 3"/>
          <p:cNvSpPr>
            <a:spLocks noGrp="1"/>
          </p:cNvSpPr>
          <p:nvPr>
            <p:ph type="sldNum" sz="quarter" idx="5"/>
          </p:nvPr>
        </p:nvSpPr>
        <p:spPr/>
        <p:txBody>
          <a:bodyPr/>
          <a:lstStyle/>
          <a:p>
            <a:fld id="{68C7B5AF-F347-42F8-8983-1A037C563D12}" type="slidenum">
              <a:rPr lang="en-US" smtClean="0"/>
              <a:t>14</a:t>
            </a:fld>
            <a:endParaRPr lang="en-US"/>
          </a:p>
        </p:txBody>
      </p:sp>
    </p:spTree>
    <p:extLst>
      <p:ext uri="{BB962C8B-B14F-4D97-AF65-F5344CB8AC3E}">
        <p14:creationId xmlns:p14="http://schemas.microsoft.com/office/powerpoint/2010/main" val="2644253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US" sz="1200" dirty="0"/>
              <a:t>There is a lot of development work being done for applying blockchain to IoT networks, specifically to address security issues.</a:t>
            </a:r>
          </a:p>
          <a:p>
            <a:pPr marL="285750" indent="-285750" algn="just" fontAlgn="base">
              <a:buFont typeface="Arial" panose="020B0604020202020204" pitchFamily="34" charset="0"/>
              <a:buChar char="•"/>
            </a:pPr>
            <a:r>
              <a:rPr lang="en-US" sz="1200" dirty="0"/>
              <a:t>IBM has integrated the </a:t>
            </a:r>
            <a:r>
              <a:rPr lang="en-US" sz="1200" b="1" dirty="0"/>
              <a:t>Watson IoT </a:t>
            </a:r>
            <a:r>
              <a:rPr lang="en-US" sz="1200" dirty="0"/>
              <a:t>Platform with Blockchain to help companies create use cases using blockchain and IoT.</a:t>
            </a:r>
          </a:p>
          <a:p>
            <a:pPr marL="285750" indent="-285750" algn="just" fontAlgn="base">
              <a:buFont typeface="Arial" panose="020B0604020202020204" pitchFamily="34" charset="0"/>
              <a:buChar char="•"/>
            </a:pPr>
            <a:r>
              <a:rPr lang="en-US" sz="1200" dirty="0"/>
              <a:t>Chain of Things (</a:t>
            </a:r>
            <a:r>
              <a:rPr lang="en-US" sz="1200" dirty="0" err="1"/>
              <a:t>CoT</a:t>
            </a:r>
            <a:r>
              <a:rPr lang="en-US" sz="1200" dirty="0"/>
              <a:t>) is developing </a:t>
            </a:r>
            <a:r>
              <a:rPr lang="en-US" sz="1200" b="1" dirty="0"/>
              <a:t>Maru</a:t>
            </a:r>
            <a:r>
              <a:rPr lang="en-US" sz="1200" dirty="0"/>
              <a:t>, an integrated blockchain and IoT hardware solution to solve issues with identity, security and interoperability of IoT networks.</a:t>
            </a:r>
          </a:p>
          <a:p>
            <a:pPr marL="285750" indent="-285750" algn="just" fontAlgn="base">
              <a:buFont typeface="Arial" panose="020B0604020202020204" pitchFamily="34" charset="0"/>
              <a:buChar char="•"/>
            </a:pPr>
            <a:r>
              <a:rPr lang="en-US" sz="1200" b="1" dirty="0"/>
              <a:t>Telstra</a:t>
            </a:r>
            <a:r>
              <a:rPr lang="en-US" sz="1200" dirty="0"/>
              <a:t> has successfully verified real-time tamper detection testing with blockchain. As a result, the company has enabled blockchain with biometric security for its secure smart home offerings.</a:t>
            </a:r>
          </a:p>
          <a:p>
            <a:pPr algn="just"/>
            <a:endParaRPr lang="en-US" dirty="0"/>
          </a:p>
          <a:p>
            <a:endParaRPr lang="en-US" dirty="0"/>
          </a:p>
        </p:txBody>
      </p:sp>
      <p:sp>
        <p:nvSpPr>
          <p:cNvPr id="4" name="Slide Number Placeholder 3"/>
          <p:cNvSpPr>
            <a:spLocks noGrp="1"/>
          </p:cNvSpPr>
          <p:nvPr>
            <p:ph type="sldNum" sz="quarter" idx="5"/>
          </p:nvPr>
        </p:nvSpPr>
        <p:spPr/>
        <p:txBody>
          <a:bodyPr/>
          <a:lstStyle/>
          <a:p>
            <a:fld id="{1A1BB1B1-1637-4064-8921-AC725E4B0D4E}" type="slidenum">
              <a:rPr lang="en-US" smtClean="0"/>
              <a:t>32</a:t>
            </a:fld>
            <a:endParaRPr lang="en-US"/>
          </a:p>
        </p:txBody>
      </p:sp>
    </p:spTree>
    <p:extLst>
      <p:ext uri="{BB962C8B-B14F-4D97-AF65-F5344CB8AC3E}">
        <p14:creationId xmlns:p14="http://schemas.microsoft.com/office/powerpoint/2010/main" val="269956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7196-0A1D-43F9-96F8-6131A8C3E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91A347-14E4-4DA6-8466-E20F5DD0C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25BB59-6C06-4608-B9C2-AFD556E0E88B}"/>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5" name="Footer Placeholder 4">
            <a:extLst>
              <a:ext uri="{FF2B5EF4-FFF2-40B4-BE49-F238E27FC236}">
                <a16:creationId xmlns:a16="http://schemas.microsoft.com/office/drawing/2014/main" id="{DE024737-A7EA-405D-9C53-00DC76358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AFCA8F-5152-4E17-A634-AAC30C0A16C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5093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B9E-9443-4F41-8CDB-8E6E4CF270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37440A-C0A0-4620-8CB7-BC24F4E10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CDE26-EE92-4514-B595-DD288D69BDDA}"/>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5" name="Footer Placeholder 4">
            <a:extLst>
              <a:ext uri="{FF2B5EF4-FFF2-40B4-BE49-F238E27FC236}">
                <a16:creationId xmlns:a16="http://schemas.microsoft.com/office/drawing/2014/main" id="{CAB18649-6317-4A86-BF87-6BCCFA208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FA2ED-B0E3-48EA-BF01-F14C24A36C7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7627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95C72-B502-4011-AB72-4BBC7CCE94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A45A48-60F9-47B3-9E1A-0E76EE6ED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2F640-11BE-4566-9603-D1D7F7E96FC4}"/>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5" name="Footer Placeholder 4">
            <a:extLst>
              <a:ext uri="{FF2B5EF4-FFF2-40B4-BE49-F238E27FC236}">
                <a16:creationId xmlns:a16="http://schemas.microsoft.com/office/drawing/2014/main" id="{BF45CB06-5043-4F88-9848-829BAD7A0D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693EAC-3ADD-4236-B7D3-0540B8D65BE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91068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7697-0E3B-45DE-993E-41D6192C54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F5D431-817D-468E-AC74-4AEFB8C24B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66076-D71B-432E-B3DA-D6BFA8E70485}"/>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5" name="Footer Placeholder 4">
            <a:extLst>
              <a:ext uri="{FF2B5EF4-FFF2-40B4-BE49-F238E27FC236}">
                <a16:creationId xmlns:a16="http://schemas.microsoft.com/office/drawing/2014/main" id="{86E9EAE1-A891-420F-AABF-E5D3570753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050AF0-4B82-4D90-9977-2702EFAD047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99803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6000-B1F3-49B4-8840-4F2FE09F3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9AD8B6-0C53-47EB-9E27-9A8CFF9C0D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A0F0A-5BC1-44A8-A937-DAAFBEA3CE4A}"/>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5" name="Footer Placeholder 4">
            <a:extLst>
              <a:ext uri="{FF2B5EF4-FFF2-40B4-BE49-F238E27FC236}">
                <a16:creationId xmlns:a16="http://schemas.microsoft.com/office/drawing/2014/main" id="{D516B7DB-3DF3-4E87-84F1-6D3BB836F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86888-F8BA-4159-BE04-8C9B0A74B0BB}"/>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89118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BC13-A691-4A44-8F09-DEAB94E6E2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470BA-CF69-482F-86D7-B3B2B8103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EF3F02-F9D9-4D4B-932D-10D3C7015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54D0B3-961E-4BAC-9CA4-08D89CF82A20}"/>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6" name="Footer Placeholder 5">
            <a:extLst>
              <a:ext uri="{FF2B5EF4-FFF2-40B4-BE49-F238E27FC236}">
                <a16:creationId xmlns:a16="http://schemas.microsoft.com/office/drawing/2014/main" id="{8DD4364F-C564-48E4-84D0-352B17CE6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6F2F7-150E-4C49-B6B7-8E72E6E8E5A4}"/>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7515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F13-E7B0-4450-891A-12D3F00317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070134-48F1-45F0-9C63-38634B426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F6F59C-8B0A-4097-8A5D-BA9FB1FC2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0E4A01-83B3-465C-B056-C028FF594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DF7CD2-C62B-450F-A438-929A17296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DBE79-A9B6-48AB-9F01-88AA6A05B5CE}"/>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8" name="Footer Placeholder 7">
            <a:extLst>
              <a:ext uri="{FF2B5EF4-FFF2-40B4-BE49-F238E27FC236}">
                <a16:creationId xmlns:a16="http://schemas.microsoft.com/office/drawing/2014/main" id="{FCA1A849-F61D-416C-82D9-FD2F0D5B29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4E5968-BD8E-49EA-B1C0-883FDCD51EF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4074283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C0C5-C1DF-4B30-86BF-702058A090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980EB2-6319-452D-816A-655EE9C34746}"/>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4" name="Footer Placeholder 3">
            <a:extLst>
              <a:ext uri="{FF2B5EF4-FFF2-40B4-BE49-F238E27FC236}">
                <a16:creationId xmlns:a16="http://schemas.microsoft.com/office/drawing/2014/main" id="{12847E02-77DD-4F7C-9461-431051F308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B48EC9-FFDF-4F14-A006-9ED08C221D7A}"/>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73513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4010-3CC3-4ED9-BC47-437A2B95829A}"/>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3" name="Footer Placeholder 2">
            <a:extLst>
              <a:ext uri="{FF2B5EF4-FFF2-40B4-BE49-F238E27FC236}">
                <a16:creationId xmlns:a16="http://schemas.microsoft.com/office/drawing/2014/main" id="{E80484C3-38E2-44A7-AD87-98DF739A72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07CE2B-838A-454A-852B-8EAFFA5BCF9F}"/>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180888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8C39-136A-490F-82E6-B74F16102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4E3FA5-A6D0-407B-9353-45807BDC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65529D-8A1D-4CEC-ACF2-A9668B5DF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61FA-7B4A-49EE-9F1B-8F14E749EEA0}"/>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6" name="Footer Placeholder 5">
            <a:extLst>
              <a:ext uri="{FF2B5EF4-FFF2-40B4-BE49-F238E27FC236}">
                <a16:creationId xmlns:a16="http://schemas.microsoft.com/office/drawing/2014/main" id="{BB6BDBE7-EB71-426C-8E02-2F39733F7F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714907-13EA-4E79-8417-0EC5E502E486}"/>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33748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4529-7C3C-4D10-AD9C-86CB67D2B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173FF7-1E37-47DA-BCCB-AFDD0F6F8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C43DAF-8DA8-48F8-B118-56B11692B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BE107-EEF1-4F60-8BFB-A0B8F32EFE52}"/>
              </a:ext>
            </a:extLst>
          </p:cNvPr>
          <p:cNvSpPr>
            <a:spLocks noGrp="1"/>
          </p:cNvSpPr>
          <p:nvPr>
            <p:ph type="dt" sz="half" idx="10"/>
          </p:nvPr>
        </p:nvSpPr>
        <p:spPr/>
        <p:txBody>
          <a:bodyPr/>
          <a:lstStyle/>
          <a:p>
            <a:fld id="{3717A1C5-95F7-4229-A93B-29F7FF3DA000}" type="datetimeFigureOut">
              <a:rPr lang="en-IN" smtClean="0"/>
              <a:pPr/>
              <a:t>04-08-2020</a:t>
            </a:fld>
            <a:endParaRPr lang="en-IN"/>
          </a:p>
        </p:txBody>
      </p:sp>
      <p:sp>
        <p:nvSpPr>
          <p:cNvPr id="6" name="Footer Placeholder 5">
            <a:extLst>
              <a:ext uri="{FF2B5EF4-FFF2-40B4-BE49-F238E27FC236}">
                <a16:creationId xmlns:a16="http://schemas.microsoft.com/office/drawing/2014/main" id="{3BB2FC9C-1AB4-400D-8A60-C7B3A80585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25E51E-1606-443F-8DDC-5BC7A3D910F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056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435DF9-745D-444C-9DD7-A6DD95468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A09DCF-D326-45B4-9E4E-070E32531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0EC5D-D4D0-42B9-9170-212F1B335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A1C5-95F7-4229-A93B-29F7FF3DA000}" type="datetimeFigureOut">
              <a:rPr lang="en-IN" smtClean="0"/>
              <a:pPr/>
              <a:t>04-08-2020</a:t>
            </a:fld>
            <a:endParaRPr lang="en-IN"/>
          </a:p>
        </p:txBody>
      </p:sp>
      <p:sp>
        <p:nvSpPr>
          <p:cNvPr id="5" name="Footer Placeholder 4">
            <a:extLst>
              <a:ext uri="{FF2B5EF4-FFF2-40B4-BE49-F238E27FC236}">
                <a16:creationId xmlns:a16="http://schemas.microsoft.com/office/drawing/2014/main" id="{D77E3022-2659-46A1-A7BE-9894421E21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EAFC63-250A-46C7-8FC2-85F3F3181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729C9-FBBD-4916-93BC-8B48DFD0D00A}" type="slidenum">
              <a:rPr lang="en-IN" smtClean="0"/>
              <a:pPr/>
              <a:t>‹#›</a:t>
            </a:fld>
            <a:endParaRPr lang="en-IN"/>
          </a:p>
        </p:txBody>
      </p:sp>
    </p:spTree>
    <p:extLst>
      <p:ext uri="{BB962C8B-B14F-4D97-AF65-F5344CB8AC3E}">
        <p14:creationId xmlns:p14="http://schemas.microsoft.com/office/powerpoint/2010/main" val="2921426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bosch.com/stories/blockchain-technology-explained/" TargetMode="External"/><Relationship Id="rId2" Type="http://schemas.openxmlformats.org/officeDocument/2006/relationships/hyperlink" Target="https://blockchainhub.net/" TargetMode="External"/><Relationship Id="rId1" Type="http://schemas.openxmlformats.org/officeDocument/2006/relationships/slideLayout" Target="../slideLayouts/slideLayout2.xml"/><Relationship Id="rId6" Type="http://schemas.openxmlformats.org/officeDocument/2006/relationships/hyperlink" Target="https://www.youtube.com/watch?v=yubzJw0uiE4" TargetMode="External"/><Relationship Id="rId5" Type="http://schemas.openxmlformats.org/officeDocument/2006/relationships/hyperlink" Target="https://ieeexplore.ieee.org/document/8840920" TargetMode="External"/><Relationship Id="rId4" Type="http://schemas.openxmlformats.org/officeDocument/2006/relationships/hyperlink" Target="https://ieeexplore.ieee.org/document/8946277"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3634023" y="1663271"/>
            <a:ext cx="7497214" cy="646331"/>
          </a:xfrm>
          <a:prstGeom prst="rect">
            <a:avLst/>
          </a:prstGeom>
        </p:spPr>
        <p:txBody>
          <a:bodyPr wrap="square">
            <a:spAutoFit/>
          </a:bodyPr>
          <a:lstStyle/>
          <a:p>
            <a:r>
              <a:rPr lang="en-US" sz="3600" b="1" dirty="0">
                <a:solidFill>
                  <a:schemeClr val="accent2">
                    <a:lumMod val="75000"/>
                  </a:schemeClr>
                </a:solidFill>
              </a:rPr>
              <a:t>BLOCKCHAIN</a:t>
            </a:r>
          </a:p>
        </p:txBody>
      </p:sp>
      <p:sp>
        <p:nvSpPr>
          <p:cNvPr id="13" name="Rectangle 12">
            <a:extLst>
              <a:ext uri="{FF2B5EF4-FFF2-40B4-BE49-F238E27FC236}">
                <a16:creationId xmlns:a16="http://schemas.microsoft.com/office/drawing/2014/main" id="{34CEFAD4-E477-4E46-B5A6-ADB26E6A2863}"/>
              </a:ext>
            </a:extLst>
          </p:cNvPr>
          <p:cNvSpPr/>
          <p:nvPr/>
        </p:nvSpPr>
        <p:spPr>
          <a:xfrm>
            <a:off x="3634023" y="2309602"/>
            <a:ext cx="7497214" cy="1200329"/>
          </a:xfrm>
          <a:prstGeom prst="rect">
            <a:avLst/>
          </a:prstGeom>
        </p:spPr>
        <p:txBody>
          <a:bodyPr wrap="square">
            <a:spAutoFit/>
          </a:bodyPr>
          <a:lstStyle/>
          <a:p>
            <a:r>
              <a:rPr lang="en-US" sz="3600" b="1" dirty="0">
                <a:solidFill>
                  <a:schemeClr val="accent1">
                    <a:lumMod val="75000"/>
                  </a:schemeClr>
                </a:solidFill>
              </a:rPr>
              <a:t>Basic Concepts and </a:t>
            </a:r>
          </a:p>
          <a:p>
            <a:r>
              <a:rPr lang="en-US" sz="3600" b="1" dirty="0">
                <a:solidFill>
                  <a:schemeClr val="accent1">
                    <a:lumMod val="75000"/>
                  </a:schemeClr>
                </a:solidFill>
              </a:rPr>
              <a:t>Definitions</a:t>
            </a:r>
          </a:p>
        </p:txBody>
      </p:sp>
      <p:sp>
        <p:nvSpPr>
          <p:cNvPr id="14" name="Rectangle 13">
            <a:extLst>
              <a:ext uri="{FF2B5EF4-FFF2-40B4-BE49-F238E27FC236}">
                <a16:creationId xmlns:a16="http://schemas.microsoft.com/office/drawing/2014/main" id="{585D8B7B-5B60-4808-A096-FB24198F96E9}"/>
              </a:ext>
            </a:extLst>
          </p:cNvPr>
          <p:cNvSpPr/>
          <p:nvPr/>
        </p:nvSpPr>
        <p:spPr>
          <a:xfrm>
            <a:off x="3634023" y="3883150"/>
            <a:ext cx="7497214" cy="461665"/>
          </a:xfrm>
          <a:prstGeom prst="rect">
            <a:avLst/>
          </a:prstGeom>
        </p:spPr>
        <p:txBody>
          <a:bodyPr wrap="square">
            <a:spAutoFit/>
          </a:bodyPr>
          <a:lstStyle/>
          <a:p>
            <a:r>
              <a:rPr lang="en-US" sz="2400" b="1" dirty="0"/>
              <a:t>Sunitha R</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3634023" y="4280755"/>
            <a:ext cx="6274011" cy="461665"/>
          </a:xfrm>
          <a:prstGeom prst="rect">
            <a:avLst/>
          </a:prstGeom>
        </p:spPr>
        <p:txBody>
          <a:bodyPr wrap="square">
            <a:spAutoFit/>
          </a:bodyPr>
          <a:lstStyle/>
          <a:p>
            <a:r>
              <a:rPr lang="en-US" sz="2400" dirty="0"/>
              <a:t>Department of Computer Science Engineering</a:t>
            </a:r>
            <a:endParaRPr lang="en-IN" sz="24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a:extLst>
              <a:ext uri="{FF2B5EF4-FFF2-40B4-BE49-F238E27FC236}">
                <a16:creationId xmlns:a16="http://schemas.microsoft.com/office/drawing/2014/main" id="{1EEB87D2-BD33-43D4-B135-6F0E91C4917A}"/>
              </a:ext>
            </a:extLst>
          </p:cNvPr>
          <p:cNvCxnSpPr>
            <a:cxnSpLocks/>
          </p:cNvCxnSpPr>
          <p:nvPr/>
        </p:nvCxnSpPr>
        <p:spPr>
          <a:xfrm flipV="1">
            <a:off x="3634023" y="3651684"/>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66C7B340-EC4A-4D32-8643-325F1D66D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91" y="1493752"/>
            <a:ext cx="2369218" cy="3550188"/>
          </a:xfrm>
          <a:prstGeom prst="rect">
            <a:avLst/>
          </a:prstGeom>
        </p:spPr>
      </p:pic>
      <p:grpSp>
        <p:nvGrpSpPr>
          <p:cNvPr id="16" name="Group 15">
            <a:extLst>
              <a:ext uri="{FF2B5EF4-FFF2-40B4-BE49-F238E27FC236}">
                <a16:creationId xmlns:a16="http://schemas.microsoft.com/office/drawing/2014/main" id="{87008925-27BE-4F37-8F3C-D51A4CE1017D}"/>
              </a:ext>
            </a:extLst>
          </p:cNvPr>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00290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Evolution of Blockchain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6F94A1-A1C4-4923-9937-1BE2D10708E4}"/>
              </a:ext>
            </a:extLst>
          </p:cNvPr>
          <p:cNvPicPr>
            <a:picLocks noChangeAspect="1"/>
          </p:cNvPicPr>
          <p:nvPr/>
        </p:nvPicPr>
        <p:blipFill>
          <a:blip r:embed="rId2"/>
          <a:stretch>
            <a:fillRect/>
          </a:stretch>
        </p:blipFill>
        <p:spPr>
          <a:xfrm>
            <a:off x="479062" y="2177790"/>
            <a:ext cx="2808470" cy="3124200"/>
          </a:xfrm>
          <a:prstGeom prst="rect">
            <a:avLst/>
          </a:prstGeom>
        </p:spPr>
      </p:pic>
      <p:pic>
        <p:nvPicPr>
          <p:cNvPr id="4" name="Picture 3">
            <a:extLst>
              <a:ext uri="{FF2B5EF4-FFF2-40B4-BE49-F238E27FC236}">
                <a16:creationId xmlns:a16="http://schemas.microsoft.com/office/drawing/2014/main" id="{66ACE7D4-C779-4474-81A1-92C24F2A3C5E}"/>
              </a:ext>
            </a:extLst>
          </p:cNvPr>
          <p:cNvPicPr>
            <a:picLocks noChangeAspect="1"/>
          </p:cNvPicPr>
          <p:nvPr/>
        </p:nvPicPr>
        <p:blipFill>
          <a:blip r:embed="rId3"/>
          <a:stretch>
            <a:fillRect/>
          </a:stretch>
        </p:blipFill>
        <p:spPr>
          <a:xfrm>
            <a:off x="3287532" y="2177790"/>
            <a:ext cx="2862106" cy="3248025"/>
          </a:xfrm>
          <a:prstGeom prst="rect">
            <a:avLst/>
          </a:prstGeom>
        </p:spPr>
      </p:pic>
      <p:pic>
        <p:nvPicPr>
          <p:cNvPr id="5" name="Picture 4">
            <a:extLst>
              <a:ext uri="{FF2B5EF4-FFF2-40B4-BE49-F238E27FC236}">
                <a16:creationId xmlns:a16="http://schemas.microsoft.com/office/drawing/2014/main" id="{BBE8ADBA-150F-4E60-8932-75D24E0CD937}"/>
              </a:ext>
            </a:extLst>
          </p:cNvPr>
          <p:cNvPicPr>
            <a:picLocks noChangeAspect="1"/>
          </p:cNvPicPr>
          <p:nvPr/>
        </p:nvPicPr>
        <p:blipFill>
          <a:blip r:embed="rId4"/>
          <a:stretch>
            <a:fillRect/>
          </a:stretch>
        </p:blipFill>
        <p:spPr>
          <a:xfrm>
            <a:off x="5289598" y="1357222"/>
            <a:ext cx="3239806" cy="808796"/>
          </a:xfrm>
          <a:prstGeom prst="rect">
            <a:avLst/>
          </a:prstGeom>
        </p:spPr>
      </p:pic>
      <p:pic>
        <p:nvPicPr>
          <p:cNvPr id="6" name="Picture 5">
            <a:extLst>
              <a:ext uri="{FF2B5EF4-FFF2-40B4-BE49-F238E27FC236}">
                <a16:creationId xmlns:a16="http://schemas.microsoft.com/office/drawing/2014/main" id="{5DD005A1-D710-4B92-94C7-783910D7340A}"/>
              </a:ext>
            </a:extLst>
          </p:cNvPr>
          <p:cNvPicPr>
            <a:picLocks noChangeAspect="1"/>
          </p:cNvPicPr>
          <p:nvPr/>
        </p:nvPicPr>
        <p:blipFill>
          <a:blip r:embed="rId5"/>
          <a:stretch>
            <a:fillRect/>
          </a:stretch>
        </p:blipFill>
        <p:spPr>
          <a:xfrm>
            <a:off x="6096000" y="2079885"/>
            <a:ext cx="2808470" cy="3152775"/>
          </a:xfrm>
          <a:prstGeom prst="rect">
            <a:avLst/>
          </a:prstGeom>
        </p:spPr>
      </p:pic>
      <p:pic>
        <p:nvPicPr>
          <p:cNvPr id="7" name="Picture 6">
            <a:extLst>
              <a:ext uri="{FF2B5EF4-FFF2-40B4-BE49-F238E27FC236}">
                <a16:creationId xmlns:a16="http://schemas.microsoft.com/office/drawing/2014/main" id="{6E142E9C-E3E5-4199-81E4-E376AA735728}"/>
              </a:ext>
            </a:extLst>
          </p:cNvPr>
          <p:cNvPicPr>
            <a:picLocks noChangeAspect="1"/>
          </p:cNvPicPr>
          <p:nvPr/>
        </p:nvPicPr>
        <p:blipFill>
          <a:blip r:embed="rId6"/>
          <a:stretch>
            <a:fillRect/>
          </a:stretch>
        </p:blipFill>
        <p:spPr>
          <a:xfrm>
            <a:off x="8904470" y="2034915"/>
            <a:ext cx="3072671" cy="3657600"/>
          </a:xfrm>
          <a:prstGeom prst="rect">
            <a:avLst/>
          </a:prstGeom>
        </p:spPr>
      </p:pic>
      <p:pic>
        <p:nvPicPr>
          <p:cNvPr id="9" name="Picture 8" descr="A close up of a logo&#10;&#10;Description automatically generated">
            <a:extLst>
              <a:ext uri="{FF2B5EF4-FFF2-40B4-BE49-F238E27FC236}">
                <a16:creationId xmlns:a16="http://schemas.microsoft.com/office/drawing/2014/main" id="{93C7B5A3-117F-43F3-8A90-25E56AF87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0" name="Rectangle 9">
            <a:extLst>
              <a:ext uri="{FF2B5EF4-FFF2-40B4-BE49-F238E27FC236}">
                <a16:creationId xmlns:a16="http://schemas.microsoft.com/office/drawing/2014/main" id="{8BCEFA54-2864-430D-8D43-563C3D25E09A}"/>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371424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Versions of Blockchain </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B48093F-988D-4BA8-A4B6-37A8675053CD}"/>
              </a:ext>
            </a:extLst>
          </p:cNvPr>
          <p:cNvSpPr/>
          <p:nvPr/>
        </p:nvSpPr>
        <p:spPr>
          <a:xfrm>
            <a:off x="514661" y="1695724"/>
            <a:ext cx="11432499" cy="3539430"/>
          </a:xfrm>
          <a:prstGeom prst="rect">
            <a:avLst/>
          </a:prstGeom>
        </p:spPr>
        <p:txBody>
          <a:bodyPr wrap="square">
            <a:spAutoFit/>
          </a:bodyPr>
          <a:lstStyle/>
          <a:p>
            <a:r>
              <a:rPr lang="en-US" sz="3200" dirty="0">
                <a:solidFill>
                  <a:srgbClr val="222222"/>
                </a:solidFill>
                <a:latin typeface="Source Sans Pro" panose="020B0503030403020204" pitchFamily="34" charset="0"/>
              </a:rPr>
              <a:t>Blockchain 1.0: Currency</a:t>
            </a:r>
          </a:p>
          <a:p>
            <a:endParaRPr lang="en-US" sz="3200" dirty="0">
              <a:solidFill>
                <a:srgbClr val="222222"/>
              </a:solidFill>
              <a:latin typeface="Source Sans Pro" panose="020B0503030403020204" pitchFamily="34" charset="0"/>
            </a:endParaRPr>
          </a:p>
          <a:p>
            <a:r>
              <a:rPr lang="en-US" sz="3200" dirty="0">
                <a:solidFill>
                  <a:srgbClr val="222222"/>
                </a:solidFill>
                <a:latin typeface="Source Sans Pro" panose="020B0503030403020204" pitchFamily="34" charset="0"/>
              </a:rPr>
              <a:t>Blockchain 2.0: Smart Contracts</a:t>
            </a:r>
          </a:p>
          <a:p>
            <a:endParaRPr lang="en-US" sz="3200" dirty="0">
              <a:solidFill>
                <a:srgbClr val="222222"/>
              </a:solidFill>
              <a:latin typeface="Source Sans Pro" panose="020B0503030403020204" pitchFamily="34" charset="0"/>
            </a:endParaRPr>
          </a:p>
          <a:p>
            <a:r>
              <a:rPr lang="en-US" sz="3200" dirty="0">
                <a:solidFill>
                  <a:srgbClr val="222222"/>
                </a:solidFill>
                <a:latin typeface="Source Sans Pro" panose="020B0503030403020204" pitchFamily="34" charset="0"/>
              </a:rPr>
              <a:t>Blockchain 3.0: </a:t>
            </a:r>
            <a:r>
              <a:rPr lang="en-US" sz="3200" dirty="0" err="1">
                <a:solidFill>
                  <a:srgbClr val="222222"/>
                </a:solidFill>
                <a:latin typeface="Source Sans Pro" panose="020B0503030403020204" pitchFamily="34" charset="0"/>
              </a:rPr>
              <a:t>Dapps</a:t>
            </a:r>
            <a:endParaRPr lang="en-US" sz="3200" dirty="0">
              <a:solidFill>
                <a:srgbClr val="222222"/>
              </a:solidFill>
              <a:latin typeface="Source Sans Pro" panose="020B0503030403020204" pitchFamily="34" charset="0"/>
            </a:endParaRPr>
          </a:p>
          <a:p>
            <a:endParaRPr lang="en-US" sz="3200" dirty="0">
              <a:solidFill>
                <a:srgbClr val="222222"/>
              </a:solidFill>
              <a:latin typeface="Source Sans Pro" panose="020B0503030403020204" pitchFamily="34" charset="0"/>
            </a:endParaRPr>
          </a:p>
          <a:p>
            <a:r>
              <a:rPr lang="en-US" sz="3200" dirty="0" err="1">
                <a:solidFill>
                  <a:srgbClr val="222222"/>
                </a:solidFill>
                <a:latin typeface="Source Sans Pro" panose="020B0503030403020204" pitchFamily="34" charset="0"/>
              </a:rPr>
              <a:t>Bloackchain</a:t>
            </a:r>
            <a:r>
              <a:rPr lang="en-US" sz="3200" dirty="0">
                <a:solidFill>
                  <a:srgbClr val="222222"/>
                </a:solidFill>
                <a:latin typeface="Source Sans Pro" panose="020B0503030403020204" pitchFamily="34" charset="0"/>
              </a:rPr>
              <a:t> 4.0:</a:t>
            </a:r>
          </a:p>
        </p:txBody>
      </p:sp>
      <p:pic>
        <p:nvPicPr>
          <p:cNvPr id="5" name="Picture 4" descr="A close up of a logo&#10;&#10;Description automatically generated">
            <a:extLst>
              <a:ext uri="{FF2B5EF4-FFF2-40B4-BE49-F238E27FC236}">
                <a16:creationId xmlns:a16="http://schemas.microsoft.com/office/drawing/2014/main" id="{A1A05DB8-EE28-40F0-B027-398EDD6F42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54900"/>
            <a:ext cx="933598" cy="1398963"/>
          </a:xfrm>
          <a:prstGeom prst="rect">
            <a:avLst/>
          </a:prstGeom>
        </p:spPr>
      </p:pic>
      <p:sp>
        <p:nvSpPr>
          <p:cNvPr id="6" name="Rectangle 5">
            <a:extLst>
              <a:ext uri="{FF2B5EF4-FFF2-40B4-BE49-F238E27FC236}">
                <a16:creationId xmlns:a16="http://schemas.microsoft.com/office/drawing/2014/main" id="{82B27229-B0C4-4412-910B-7FE816A286FA}"/>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9920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Bitcoin versus Blockchain </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A1A05DB8-EE28-40F0-B027-398EDD6F42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54900"/>
            <a:ext cx="933598" cy="1398963"/>
          </a:xfrm>
          <a:prstGeom prst="rect">
            <a:avLst/>
          </a:prstGeom>
        </p:spPr>
      </p:pic>
      <p:sp>
        <p:nvSpPr>
          <p:cNvPr id="6" name="Text Placeholder 2">
            <a:extLst>
              <a:ext uri="{FF2B5EF4-FFF2-40B4-BE49-F238E27FC236}">
                <a16:creationId xmlns:a16="http://schemas.microsoft.com/office/drawing/2014/main" id="{B2B78DAC-F7A2-4C80-A4AF-731763D5B660}"/>
              </a:ext>
            </a:extLst>
          </p:cNvPr>
          <p:cNvSpPr txBox="1">
            <a:spLocks/>
          </p:cNvSpPr>
          <p:nvPr/>
        </p:nvSpPr>
        <p:spPr>
          <a:xfrm>
            <a:off x="408516" y="1392767"/>
            <a:ext cx="7999757" cy="27595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Bitcoin and blockchain are </a:t>
            </a:r>
            <a:r>
              <a:rPr lang="en-US" i="1" dirty="0"/>
              <a:t>not </a:t>
            </a:r>
            <a:r>
              <a:rPr lang="en-US" dirty="0"/>
              <a:t>the same.</a:t>
            </a:r>
          </a:p>
          <a:p>
            <a:r>
              <a:rPr lang="en-US" dirty="0"/>
              <a:t>Blockchain provides the means to record and store Bitcoin transactions, but blockchain has many uses beyond Bitcoin. </a:t>
            </a:r>
          </a:p>
          <a:p>
            <a:r>
              <a:rPr lang="en-US" dirty="0"/>
              <a:t>Bitcoin is only the first use case for blockchain.</a:t>
            </a:r>
          </a:p>
        </p:txBody>
      </p:sp>
      <p:pic>
        <p:nvPicPr>
          <p:cNvPr id="7" name="Picture 6">
            <a:extLst>
              <a:ext uri="{FF2B5EF4-FFF2-40B4-BE49-F238E27FC236}">
                <a16:creationId xmlns:a16="http://schemas.microsoft.com/office/drawing/2014/main" id="{5D82CFA2-E80C-478D-BA3F-C9E3ACD8E2E1}"/>
              </a:ext>
            </a:extLst>
          </p:cNvPr>
          <p:cNvPicPr>
            <a:picLocks noChangeAspect="1"/>
          </p:cNvPicPr>
          <p:nvPr/>
        </p:nvPicPr>
        <p:blipFill>
          <a:blip r:embed="rId4"/>
          <a:stretch>
            <a:fillRect/>
          </a:stretch>
        </p:blipFill>
        <p:spPr>
          <a:xfrm>
            <a:off x="2634378" y="4613577"/>
            <a:ext cx="4007897" cy="2244423"/>
          </a:xfrm>
          <a:prstGeom prst="rect">
            <a:avLst/>
          </a:prstGeom>
        </p:spPr>
      </p:pic>
      <p:sp>
        <p:nvSpPr>
          <p:cNvPr id="9" name="Rectangle 8">
            <a:extLst>
              <a:ext uri="{FF2B5EF4-FFF2-40B4-BE49-F238E27FC236}">
                <a16:creationId xmlns:a16="http://schemas.microsoft.com/office/drawing/2014/main" id="{4BB1471B-170F-4F57-8FF3-66B29F06BD2B}"/>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64745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Blockchain vs Database </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A1A05DB8-EE28-40F0-B027-398EDD6F42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54900"/>
            <a:ext cx="933598" cy="1398963"/>
          </a:xfrm>
          <a:prstGeom prst="rect">
            <a:avLst/>
          </a:prstGeom>
        </p:spPr>
      </p:pic>
      <p:pic>
        <p:nvPicPr>
          <p:cNvPr id="9" name="Picture 8">
            <a:extLst>
              <a:ext uri="{FF2B5EF4-FFF2-40B4-BE49-F238E27FC236}">
                <a16:creationId xmlns:a16="http://schemas.microsoft.com/office/drawing/2014/main" id="{F3A753F0-0E8A-4278-A36F-5FDC07122434}"/>
              </a:ext>
            </a:extLst>
          </p:cNvPr>
          <p:cNvPicPr>
            <a:picLocks noChangeAspect="1"/>
          </p:cNvPicPr>
          <p:nvPr/>
        </p:nvPicPr>
        <p:blipFill rotWithShape="1">
          <a:blip r:embed="rId4"/>
          <a:srcRect l="7870" t="20168" r="9363" b="6521"/>
          <a:stretch/>
        </p:blipFill>
        <p:spPr>
          <a:xfrm>
            <a:off x="71585" y="1519354"/>
            <a:ext cx="8300053" cy="5088565"/>
          </a:xfrm>
          <a:prstGeom prst="rect">
            <a:avLst/>
          </a:prstGeom>
        </p:spPr>
      </p:pic>
      <p:sp>
        <p:nvSpPr>
          <p:cNvPr id="6" name="Rectangle 5">
            <a:extLst>
              <a:ext uri="{FF2B5EF4-FFF2-40B4-BE49-F238E27FC236}">
                <a16:creationId xmlns:a16="http://schemas.microsoft.com/office/drawing/2014/main" id="{2855B16F-3134-4515-A936-FF39C02F7A33}"/>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50228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96296E-6 L 0.29531 0.17408 " pathEditMode="relative" rAng="0" ptsTypes="AA">
                                      <p:cBhvr>
                                        <p:cTn id="6" dur="30000" fill="hold"/>
                                        <p:tgtEl>
                                          <p:spTgt spid="9"/>
                                        </p:tgtEl>
                                        <p:attrNameLst>
                                          <p:attrName>ppt_x</p:attrName>
                                          <p:attrName>ppt_y</p:attrName>
                                        </p:attrNameLst>
                                      </p:cBhvr>
                                      <p:rCtr x="14757" y="8704"/>
                                    </p:animMotion>
                                  </p:childTnLst>
                                </p:cTn>
                              </p:par>
                              <p:par>
                                <p:cTn id="7" presetID="6" presetClass="emph" presetSubtype="0" accel="50000" decel="50000" fill="hold" nodeType="withEffect">
                                  <p:stCondLst>
                                    <p:cond delay="0"/>
                                  </p:stCondLst>
                                  <p:childTnLst>
                                    <p:animScale>
                                      <p:cBhvr>
                                        <p:cTn id="8" dur="30000" fill="hold"/>
                                        <p:tgtEl>
                                          <p:spTgt spid="9"/>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9531 0.17408 L -0.20035 0.10926 " pathEditMode="relative" rAng="0" ptsTypes="AA">
                                      <p:cBhvr>
                                        <p:cTn id="11" dur="30000" fill="hold"/>
                                        <p:tgtEl>
                                          <p:spTgt spid="9"/>
                                        </p:tgtEl>
                                        <p:attrNameLst>
                                          <p:attrName>ppt_x</p:attrName>
                                          <p:attrName>ppt_y</p:attrName>
                                        </p:attrNameLst>
                                      </p:cBhvr>
                                      <p:rCtr x="-24792" y="-3241"/>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0035 0.10926 L 5.55556E-7 -2.96296E-6 " pathEditMode="relative" rAng="0" ptsTypes="AA">
                                      <p:cBhvr>
                                        <p:cTn id="14" dur="30000" fill="hold"/>
                                        <p:tgtEl>
                                          <p:spTgt spid="9"/>
                                        </p:tgtEl>
                                        <p:attrNameLst>
                                          <p:attrName>ppt_x</p:attrName>
                                          <p:attrName>ppt_y</p:attrName>
                                        </p:attrNameLst>
                                      </p:cBhvr>
                                      <p:rCtr x="10017" y="-5463"/>
                                    </p:animMotion>
                                  </p:childTnLst>
                                </p:cTn>
                              </p:par>
                              <p:par>
                                <p:cTn id="15" presetID="6" presetClass="emph" presetSubtype="0" accel="50000" decel="50000" fill="hold" nodeType="withEffect">
                                  <p:stCondLst>
                                    <p:cond delay="5000"/>
                                  </p:stCondLst>
                                  <p:childTnLst>
                                    <p:animScale>
                                      <p:cBhvr>
                                        <p:cTn id="16" dur="30000" fill="hold"/>
                                        <p:tgtEl>
                                          <p:spTgt spid="9"/>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5.55556E-7 -2.96296E-6 L 5.55556E-7 0.00031 " pathEditMode="relative" rAng="0" ptsTypes="AA">
                                      <p:cBhvr>
                                        <p:cTn id="19" dur="5000" fill="hold"/>
                                        <p:tgtEl>
                                          <p:spTgt spid="9"/>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Public Ledger</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8FA114-FCBA-4481-9DBF-4B42F7A6BA25}"/>
              </a:ext>
            </a:extLst>
          </p:cNvPr>
          <p:cNvSpPr/>
          <p:nvPr/>
        </p:nvSpPr>
        <p:spPr>
          <a:xfrm>
            <a:off x="283192" y="4961790"/>
            <a:ext cx="11680212" cy="1569660"/>
          </a:xfrm>
          <a:prstGeom prst="rect">
            <a:avLst/>
          </a:prstGeom>
        </p:spPr>
        <p:txBody>
          <a:bodyPr wrap="square">
            <a:spAutoFit/>
          </a:bodyPr>
          <a:lstStyle/>
          <a:p>
            <a:r>
              <a:rPr lang="en-US" sz="2400" dirty="0"/>
              <a:t>Every node maintains a local copy of the global data sheet.</a:t>
            </a:r>
          </a:p>
          <a:p>
            <a:r>
              <a:rPr lang="en-US" sz="2400" dirty="0"/>
              <a:t>The system ensure the consistency among the local copies</a:t>
            </a:r>
          </a:p>
          <a:p>
            <a:pPr marL="457200" indent="-457200">
              <a:buFont typeface="Arial" panose="020B0604020202020204" pitchFamily="34" charset="0"/>
              <a:buChar char="•"/>
            </a:pPr>
            <a:r>
              <a:rPr lang="en-US" sz="2400" dirty="0"/>
              <a:t>The local copy at every node is identical.</a:t>
            </a:r>
          </a:p>
          <a:p>
            <a:pPr marL="457200" indent="-457200">
              <a:buFont typeface="Arial" panose="020B0604020202020204" pitchFamily="34" charset="0"/>
              <a:buChar char="•"/>
            </a:pPr>
            <a:r>
              <a:rPr lang="en-US" sz="2400" dirty="0"/>
              <a:t>The local copies are always updated based the global information.</a:t>
            </a:r>
          </a:p>
        </p:txBody>
      </p:sp>
      <p:pic>
        <p:nvPicPr>
          <p:cNvPr id="7" name="Content Placeholder 4">
            <a:extLst>
              <a:ext uri="{FF2B5EF4-FFF2-40B4-BE49-F238E27FC236}">
                <a16:creationId xmlns:a16="http://schemas.microsoft.com/office/drawing/2014/main" id="{620BC207-1660-405E-B262-7BC5FD69A27A}"/>
              </a:ext>
            </a:extLst>
          </p:cNvPr>
          <p:cNvPicPr>
            <a:picLocks noChangeAspect="1"/>
          </p:cNvPicPr>
          <p:nvPr/>
        </p:nvPicPr>
        <p:blipFill>
          <a:blip r:embed="rId3"/>
          <a:stretch>
            <a:fillRect/>
          </a:stretch>
        </p:blipFill>
        <p:spPr>
          <a:xfrm>
            <a:off x="3874958" y="1556379"/>
            <a:ext cx="4496680" cy="2812771"/>
          </a:xfrm>
          <a:prstGeom prst="rect">
            <a:avLst/>
          </a:prstGeom>
        </p:spPr>
      </p:pic>
      <p:pic>
        <p:nvPicPr>
          <p:cNvPr id="6" name="Picture 5" descr="A close up of a logo&#10;&#10;Description automatically generated">
            <a:extLst>
              <a:ext uri="{FF2B5EF4-FFF2-40B4-BE49-F238E27FC236}">
                <a16:creationId xmlns:a16="http://schemas.microsoft.com/office/drawing/2014/main" id="{306A551D-8E01-4C90-90CE-2C86D7ED34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9" name="Rectangle 8">
            <a:extLst>
              <a:ext uri="{FF2B5EF4-FFF2-40B4-BE49-F238E27FC236}">
                <a16:creationId xmlns:a16="http://schemas.microsoft.com/office/drawing/2014/main" id="{886F4875-48DA-467A-A70B-BE4DBAD14C31}"/>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6773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1000"/>
                                        <p:tgtEl>
                                          <p:spTgt spid="11">
                                            <p:txEl>
                                              <p:pRg st="3" end="3"/>
                                            </p:txEl>
                                          </p:spTgt>
                                        </p:tgtEl>
                                      </p:cBhvr>
                                    </p:animEffect>
                                    <p:anim calcmode="lin" valueType="num">
                                      <p:cBhvr>
                                        <p:cTn id="2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55386" y="634364"/>
            <a:ext cx="7999758" cy="461665"/>
          </a:xfrm>
          <a:prstGeom prst="rect">
            <a:avLst/>
          </a:prstGeom>
        </p:spPr>
        <p:txBody>
          <a:bodyPr wrap="square">
            <a:spAutoFit/>
          </a:bodyPr>
          <a:lstStyle/>
          <a:p>
            <a:r>
              <a:rPr lang="en-US" altLang="en-US" sz="2400" b="1" dirty="0">
                <a:solidFill>
                  <a:schemeClr val="accent2">
                    <a:lumMod val="75000"/>
                  </a:schemeClr>
                </a:solidFill>
              </a:rPr>
              <a:t>An Example of Public Ledger from Banking Sectors</a:t>
            </a:r>
            <a:endParaRPr lang="en-IN" sz="24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255386" y="1125877"/>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FDBC8DB-268C-4762-A574-3B3234295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09" y="1838705"/>
            <a:ext cx="591476"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F63CF54A-2468-4E07-B1D0-AE69FC63E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106" y="1838705"/>
            <a:ext cx="41156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3E85535D-45DD-4F70-A295-6518D3251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09" y="4554918"/>
            <a:ext cx="488024"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BD3A496F-E8F8-40C7-9C98-960247E8D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06" y="4635880"/>
            <a:ext cx="43742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9B8FD127-1BBD-4107-9F44-DA425AA74B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796" y="1938718"/>
            <a:ext cx="105251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5CC44D36-C278-4ADE-B981-B7A51BE90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5438" y="1984755"/>
            <a:ext cx="10266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21064980-E8BF-4024-A83C-FC3FB2953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796" y="4921630"/>
            <a:ext cx="1052513"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86B81587-5317-4930-A431-1DA709BA51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5438" y="4913693"/>
            <a:ext cx="10525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A83C6DA5-8C09-4995-ACB0-A06C43A2A9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6967" y="2265743"/>
            <a:ext cx="4365230" cy="58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F69D4208-588A-4788-A2EC-17352A8E68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6796" y="2265743"/>
            <a:ext cx="10525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8C6B167D-6396-400A-A8D6-C6092E21A4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1944" y="2284793"/>
            <a:ext cx="10536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62C862FF-F8D0-4E84-A1BD-B0D4B0DBFF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5438" y="5231193"/>
            <a:ext cx="10525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1BDFD0D3-F360-47D7-9677-A45EB74177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6796" y="5208968"/>
            <a:ext cx="10525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9203C65B-3104-41C3-871C-4D08DBA09C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9551194">
            <a:off x="2939864" y="4110982"/>
            <a:ext cx="4990559"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BCA394E1-B8C1-4D25-931B-F870D59FB5E5}"/>
              </a:ext>
            </a:extLst>
          </p:cNvPr>
          <p:cNvSpPr txBox="1">
            <a:spLocks noChangeArrowheads="1"/>
          </p:cNvSpPr>
          <p:nvPr/>
        </p:nvSpPr>
        <p:spPr bwMode="auto">
          <a:xfrm>
            <a:off x="4187132" y="4808501"/>
            <a:ext cx="500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b="1" dirty="0"/>
              <a:t>30</a:t>
            </a:r>
          </a:p>
        </p:txBody>
      </p:sp>
      <p:pic>
        <p:nvPicPr>
          <p:cNvPr id="28" name="Picture 27">
            <a:extLst>
              <a:ext uri="{FF2B5EF4-FFF2-40B4-BE49-F238E27FC236}">
                <a16:creationId xmlns:a16="http://schemas.microsoft.com/office/drawing/2014/main" id="{AA934E61-4A71-4AB6-BB9C-D8DFCBD61A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3302" y="2800730"/>
            <a:ext cx="1053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764ADB88-103D-460C-BD62-A441FBA3E6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29575" y="2872168"/>
            <a:ext cx="1052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a:extLst>
              <a:ext uri="{FF2B5EF4-FFF2-40B4-BE49-F238E27FC236}">
                <a16:creationId xmlns:a16="http://schemas.microsoft.com/office/drawing/2014/main" id="{987A1BC3-3583-4F7F-A8C6-CB1C77B1B7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55438" y="5796343"/>
            <a:ext cx="10525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8369C8CC-7366-4A46-82D8-B4A4758C45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3542" y="5796343"/>
            <a:ext cx="10536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0D189E34-D4E4-43E7-A1CF-F97C3B82BE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841314">
            <a:off x="2885031" y="3932910"/>
            <a:ext cx="5398916" cy="49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F915A25D-D0B7-4E60-A7BE-7C519DE6A792}"/>
              </a:ext>
            </a:extLst>
          </p:cNvPr>
          <p:cNvSpPr txBox="1">
            <a:spLocks noChangeArrowheads="1"/>
          </p:cNvSpPr>
          <p:nvPr/>
        </p:nvSpPr>
        <p:spPr bwMode="auto">
          <a:xfrm>
            <a:off x="6824504" y="4133299"/>
            <a:ext cx="500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b="1" dirty="0"/>
              <a:t>80</a:t>
            </a:r>
          </a:p>
        </p:txBody>
      </p:sp>
      <p:sp>
        <p:nvSpPr>
          <p:cNvPr id="34" name="&quot;Not Allowed&quot; Symbol 33">
            <a:extLst>
              <a:ext uri="{FF2B5EF4-FFF2-40B4-BE49-F238E27FC236}">
                <a16:creationId xmlns:a16="http://schemas.microsoft.com/office/drawing/2014/main" id="{EB34FDE3-3F4C-4F0B-9A3E-492E6DE39560}"/>
              </a:ext>
            </a:extLst>
          </p:cNvPr>
          <p:cNvSpPr/>
          <p:nvPr/>
        </p:nvSpPr>
        <p:spPr>
          <a:xfrm>
            <a:off x="6246861" y="4357399"/>
            <a:ext cx="546319" cy="652334"/>
          </a:xfrm>
          <a:prstGeom prst="noSmoking">
            <a:avLst/>
          </a:prstGeom>
          <a:solidFill>
            <a:srgbClr val="FF0000">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FF0000"/>
              </a:solidFill>
            </a:endParaRPr>
          </a:p>
        </p:txBody>
      </p:sp>
      <p:sp>
        <p:nvSpPr>
          <p:cNvPr id="35" name="TextBox 34">
            <a:extLst>
              <a:ext uri="{FF2B5EF4-FFF2-40B4-BE49-F238E27FC236}">
                <a16:creationId xmlns:a16="http://schemas.microsoft.com/office/drawing/2014/main" id="{AEEF7DE0-123B-48D0-BD17-CD8B01CD32ED}"/>
              </a:ext>
            </a:extLst>
          </p:cNvPr>
          <p:cNvSpPr txBox="1">
            <a:spLocks noChangeArrowheads="1"/>
          </p:cNvSpPr>
          <p:nvPr/>
        </p:nvSpPr>
        <p:spPr bwMode="auto">
          <a:xfrm>
            <a:off x="1540933" y="1530730"/>
            <a:ext cx="10862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t>PL of Alice</a:t>
            </a:r>
          </a:p>
        </p:txBody>
      </p:sp>
      <p:sp>
        <p:nvSpPr>
          <p:cNvPr id="36" name="TextBox 35">
            <a:extLst>
              <a:ext uri="{FF2B5EF4-FFF2-40B4-BE49-F238E27FC236}">
                <a16:creationId xmlns:a16="http://schemas.microsoft.com/office/drawing/2014/main" id="{25F3617A-54BB-4791-9894-2108AAA8E0B3}"/>
              </a:ext>
            </a:extLst>
          </p:cNvPr>
          <p:cNvSpPr txBox="1">
            <a:spLocks noChangeArrowheads="1"/>
          </p:cNvSpPr>
          <p:nvPr/>
        </p:nvSpPr>
        <p:spPr bwMode="auto">
          <a:xfrm>
            <a:off x="8413753" y="1530730"/>
            <a:ext cx="10862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t>PL of Bob</a:t>
            </a:r>
          </a:p>
        </p:txBody>
      </p:sp>
      <p:sp>
        <p:nvSpPr>
          <p:cNvPr id="37" name="TextBox 36">
            <a:extLst>
              <a:ext uri="{FF2B5EF4-FFF2-40B4-BE49-F238E27FC236}">
                <a16:creationId xmlns:a16="http://schemas.microsoft.com/office/drawing/2014/main" id="{3BF71CD3-1D37-48F0-AE66-007FE963B6D8}"/>
              </a:ext>
            </a:extLst>
          </p:cNvPr>
          <p:cNvSpPr txBox="1">
            <a:spLocks noChangeArrowheads="1"/>
          </p:cNvSpPr>
          <p:nvPr/>
        </p:nvSpPr>
        <p:spPr bwMode="auto">
          <a:xfrm>
            <a:off x="8529575" y="4456493"/>
            <a:ext cx="10862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t>PL of Jane</a:t>
            </a:r>
          </a:p>
        </p:txBody>
      </p:sp>
      <p:sp>
        <p:nvSpPr>
          <p:cNvPr id="38" name="TextBox 37">
            <a:extLst>
              <a:ext uri="{FF2B5EF4-FFF2-40B4-BE49-F238E27FC236}">
                <a16:creationId xmlns:a16="http://schemas.microsoft.com/office/drawing/2014/main" id="{A07CFA68-4392-4800-8517-4268038B3477}"/>
              </a:ext>
            </a:extLst>
          </p:cNvPr>
          <p:cNvSpPr txBox="1">
            <a:spLocks noChangeArrowheads="1"/>
          </p:cNvSpPr>
          <p:nvPr/>
        </p:nvSpPr>
        <p:spPr bwMode="auto">
          <a:xfrm>
            <a:off x="1488082" y="4508880"/>
            <a:ext cx="10873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t>PL of Eve</a:t>
            </a:r>
          </a:p>
        </p:txBody>
      </p:sp>
      <p:pic>
        <p:nvPicPr>
          <p:cNvPr id="39" name="Picture 38" descr="A close up of a logo&#10;&#10;Description automatically generated">
            <a:extLst>
              <a:ext uri="{FF2B5EF4-FFF2-40B4-BE49-F238E27FC236}">
                <a16:creationId xmlns:a16="http://schemas.microsoft.com/office/drawing/2014/main" id="{FE6E76C6-A98C-4D1C-B9B5-D1F0A49EF4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9519" y="454900"/>
            <a:ext cx="933598" cy="1398963"/>
          </a:xfrm>
          <a:prstGeom prst="rect">
            <a:avLst/>
          </a:prstGeom>
        </p:spPr>
      </p:pic>
      <p:sp>
        <p:nvSpPr>
          <p:cNvPr id="40" name="Rectangle 39">
            <a:extLst>
              <a:ext uri="{FF2B5EF4-FFF2-40B4-BE49-F238E27FC236}">
                <a16:creationId xmlns:a16="http://schemas.microsoft.com/office/drawing/2014/main" id="{3BFA02F3-1A1A-4EE7-BA69-B61897FACEFA}"/>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9810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P spid="34" grpId="0" animBg="1"/>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How it Works?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B1701EF-12DA-4687-8B34-216F7A0E7C91}"/>
              </a:ext>
            </a:extLst>
          </p:cNvPr>
          <p:cNvPicPr>
            <a:picLocks noChangeAspect="1"/>
          </p:cNvPicPr>
          <p:nvPr/>
        </p:nvPicPr>
        <p:blipFill>
          <a:blip r:embed="rId2"/>
          <a:stretch>
            <a:fillRect/>
          </a:stretch>
        </p:blipFill>
        <p:spPr>
          <a:xfrm>
            <a:off x="768011" y="1519354"/>
            <a:ext cx="1362075" cy="1019175"/>
          </a:xfrm>
          <a:prstGeom prst="rect">
            <a:avLst/>
          </a:prstGeom>
        </p:spPr>
      </p:pic>
      <p:sp>
        <p:nvSpPr>
          <p:cNvPr id="6" name="Rectangle 5">
            <a:extLst>
              <a:ext uri="{FF2B5EF4-FFF2-40B4-BE49-F238E27FC236}">
                <a16:creationId xmlns:a16="http://schemas.microsoft.com/office/drawing/2014/main" id="{C250ABD6-E34A-418B-8217-2F48011CB5A8}"/>
              </a:ext>
            </a:extLst>
          </p:cNvPr>
          <p:cNvSpPr/>
          <p:nvPr/>
        </p:nvSpPr>
        <p:spPr>
          <a:xfrm>
            <a:off x="474264" y="2741424"/>
            <a:ext cx="1949567" cy="707886"/>
          </a:xfrm>
          <a:prstGeom prst="rect">
            <a:avLst/>
          </a:prstGeom>
        </p:spPr>
        <p:txBody>
          <a:bodyPr wrap="square">
            <a:spAutoFit/>
          </a:bodyPr>
          <a:lstStyle/>
          <a:p>
            <a:pPr algn="ctr"/>
            <a:r>
              <a:rPr lang="en-US" sz="2000" dirty="0"/>
              <a:t>A user request for a Transaction</a:t>
            </a:r>
          </a:p>
        </p:txBody>
      </p:sp>
      <p:cxnSp>
        <p:nvCxnSpPr>
          <p:cNvPr id="4" name="Straight Arrow Connector 3">
            <a:extLst>
              <a:ext uri="{FF2B5EF4-FFF2-40B4-BE49-F238E27FC236}">
                <a16:creationId xmlns:a16="http://schemas.microsoft.com/office/drawing/2014/main" id="{35E72606-F809-49A7-8DD1-B58966B73D3F}"/>
              </a:ext>
            </a:extLst>
          </p:cNvPr>
          <p:cNvCxnSpPr/>
          <p:nvPr/>
        </p:nvCxnSpPr>
        <p:spPr>
          <a:xfrm>
            <a:off x="2803161" y="2028941"/>
            <a:ext cx="18138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1327414-0F1D-4275-AFA1-665C7D8B9E0C}"/>
              </a:ext>
            </a:extLst>
          </p:cNvPr>
          <p:cNvPicPr>
            <a:picLocks noChangeAspect="1"/>
          </p:cNvPicPr>
          <p:nvPr/>
        </p:nvPicPr>
        <p:blipFill>
          <a:blip r:embed="rId3"/>
          <a:stretch>
            <a:fillRect/>
          </a:stretch>
        </p:blipFill>
        <p:spPr>
          <a:xfrm>
            <a:off x="5290045" y="1576504"/>
            <a:ext cx="1238250" cy="962025"/>
          </a:xfrm>
          <a:prstGeom prst="rect">
            <a:avLst/>
          </a:prstGeom>
        </p:spPr>
      </p:pic>
      <p:sp>
        <p:nvSpPr>
          <p:cNvPr id="10" name="Rectangle 9">
            <a:extLst>
              <a:ext uri="{FF2B5EF4-FFF2-40B4-BE49-F238E27FC236}">
                <a16:creationId xmlns:a16="http://schemas.microsoft.com/office/drawing/2014/main" id="{0F9826DC-5A83-4EC3-BDC1-9AB12D7EC645}"/>
              </a:ext>
            </a:extLst>
          </p:cNvPr>
          <p:cNvSpPr/>
          <p:nvPr/>
        </p:nvSpPr>
        <p:spPr>
          <a:xfrm>
            <a:off x="4482059" y="2798574"/>
            <a:ext cx="2758189" cy="707886"/>
          </a:xfrm>
          <a:prstGeom prst="rect">
            <a:avLst/>
          </a:prstGeom>
        </p:spPr>
        <p:txBody>
          <a:bodyPr wrap="square">
            <a:spAutoFit/>
          </a:bodyPr>
          <a:lstStyle/>
          <a:p>
            <a:pPr algn="ctr"/>
            <a:r>
              <a:rPr lang="en-US" sz="2000" dirty="0"/>
              <a:t>A block representing the transaction is created </a:t>
            </a:r>
          </a:p>
        </p:txBody>
      </p:sp>
      <p:pic>
        <p:nvPicPr>
          <p:cNvPr id="9" name="Picture 8">
            <a:extLst>
              <a:ext uri="{FF2B5EF4-FFF2-40B4-BE49-F238E27FC236}">
                <a16:creationId xmlns:a16="http://schemas.microsoft.com/office/drawing/2014/main" id="{8E32AF69-B442-429D-9951-05216E55FC02}"/>
              </a:ext>
            </a:extLst>
          </p:cNvPr>
          <p:cNvPicPr>
            <a:picLocks noChangeAspect="1"/>
          </p:cNvPicPr>
          <p:nvPr/>
        </p:nvPicPr>
        <p:blipFill>
          <a:blip r:embed="rId4"/>
          <a:stretch>
            <a:fillRect/>
          </a:stretch>
        </p:blipFill>
        <p:spPr>
          <a:xfrm>
            <a:off x="9002454" y="1519354"/>
            <a:ext cx="1371600" cy="1076325"/>
          </a:xfrm>
          <a:prstGeom prst="rect">
            <a:avLst/>
          </a:prstGeom>
        </p:spPr>
      </p:pic>
      <p:sp>
        <p:nvSpPr>
          <p:cNvPr id="12" name="Rectangle 11">
            <a:extLst>
              <a:ext uri="{FF2B5EF4-FFF2-40B4-BE49-F238E27FC236}">
                <a16:creationId xmlns:a16="http://schemas.microsoft.com/office/drawing/2014/main" id="{86CC3064-27CC-4452-8B10-9AEB0246BEBA}"/>
              </a:ext>
            </a:extLst>
          </p:cNvPr>
          <p:cNvSpPr/>
          <p:nvPr/>
        </p:nvSpPr>
        <p:spPr>
          <a:xfrm>
            <a:off x="8097187" y="2965964"/>
            <a:ext cx="2950564" cy="707886"/>
          </a:xfrm>
          <a:prstGeom prst="rect">
            <a:avLst/>
          </a:prstGeom>
        </p:spPr>
        <p:txBody>
          <a:bodyPr wrap="square">
            <a:spAutoFit/>
          </a:bodyPr>
          <a:lstStyle/>
          <a:p>
            <a:pPr algn="ctr"/>
            <a:r>
              <a:rPr lang="en-US" sz="2000" dirty="0"/>
              <a:t>A block is broadcasted to all nodes in the network </a:t>
            </a:r>
          </a:p>
        </p:txBody>
      </p:sp>
      <p:cxnSp>
        <p:nvCxnSpPr>
          <p:cNvPr id="13" name="Straight Arrow Connector 12">
            <a:extLst>
              <a:ext uri="{FF2B5EF4-FFF2-40B4-BE49-F238E27FC236}">
                <a16:creationId xmlns:a16="http://schemas.microsoft.com/office/drawing/2014/main" id="{2387989D-46F3-41E1-A33A-4472217A6B39}"/>
              </a:ext>
            </a:extLst>
          </p:cNvPr>
          <p:cNvCxnSpPr/>
          <p:nvPr/>
        </p:nvCxnSpPr>
        <p:spPr>
          <a:xfrm>
            <a:off x="6962931" y="2021718"/>
            <a:ext cx="18138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D742C0B-15A2-4072-8C12-0239FA18E3FA}"/>
              </a:ext>
            </a:extLst>
          </p:cNvPr>
          <p:cNvPicPr>
            <a:picLocks noChangeAspect="1"/>
          </p:cNvPicPr>
          <p:nvPr/>
        </p:nvPicPr>
        <p:blipFill>
          <a:blip r:embed="rId5"/>
          <a:stretch>
            <a:fillRect/>
          </a:stretch>
        </p:blipFill>
        <p:spPr>
          <a:xfrm>
            <a:off x="5150448" y="4440887"/>
            <a:ext cx="1171575" cy="1095375"/>
          </a:xfrm>
          <a:prstGeom prst="rect">
            <a:avLst/>
          </a:prstGeom>
        </p:spPr>
      </p:pic>
      <p:pic>
        <p:nvPicPr>
          <p:cNvPr id="17" name="Picture 16">
            <a:extLst>
              <a:ext uri="{FF2B5EF4-FFF2-40B4-BE49-F238E27FC236}">
                <a16:creationId xmlns:a16="http://schemas.microsoft.com/office/drawing/2014/main" id="{82FE90FE-82BD-4D9A-A82B-CBFD825FD26E}"/>
              </a:ext>
            </a:extLst>
          </p:cNvPr>
          <p:cNvPicPr>
            <a:picLocks noChangeAspect="1"/>
          </p:cNvPicPr>
          <p:nvPr/>
        </p:nvPicPr>
        <p:blipFill>
          <a:blip r:embed="rId6"/>
          <a:stretch>
            <a:fillRect/>
          </a:stretch>
        </p:blipFill>
        <p:spPr>
          <a:xfrm>
            <a:off x="8371638" y="4032943"/>
            <a:ext cx="2457450" cy="1847850"/>
          </a:xfrm>
          <a:prstGeom prst="rect">
            <a:avLst/>
          </a:prstGeom>
        </p:spPr>
      </p:pic>
      <p:sp>
        <p:nvSpPr>
          <p:cNvPr id="18" name="Rectangle 17">
            <a:extLst>
              <a:ext uri="{FF2B5EF4-FFF2-40B4-BE49-F238E27FC236}">
                <a16:creationId xmlns:a16="http://schemas.microsoft.com/office/drawing/2014/main" id="{2AAAC57A-E207-45C5-B702-33C23059BE65}"/>
              </a:ext>
            </a:extLst>
          </p:cNvPr>
          <p:cNvSpPr/>
          <p:nvPr/>
        </p:nvSpPr>
        <p:spPr>
          <a:xfrm>
            <a:off x="8136111" y="6003232"/>
            <a:ext cx="2928503" cy="707886"/>
          </a:xfrm>
          <a:prstGeom prst="rect">
            <a:avLst/>
          </a:prstGeom>
        </p:spPr>
        <p:txBody>
          <a:bodyPr wrap="square">
            <a:spAutoFit/>
          </a:bodyPr>
          <a:lstStyle/>
          <a:p>
            <a:pPr algn="ctr"/>
            <a:r>
              <a:rPr lang="en-US" sz="2000" dirty="0"/>
              <a:t>All the nodes validate the block and the transactions</a:t>
            </a:r>
          </a:p>
        </p:txBody>
      </p:sp>
      <p:cxnSp>
        <p:nvCxnSpPr>
          <p:cNvPr id="19" name="Connector: Elbow 18">
            <a:extLst>
              <a:ext uri="{FF2B5EF4-FFF2-40B4-BE49-F238E27FC236}">
                <a16:creationId xmlns:a16="http://schemas.microsoft.com/office/drawing/2014/main" id="{8D39D9C8-38EF-47E9-B452-E75ED9898B5B}"/>
              </a:ext>
            </a:extLst>
          </p:cNvPr>
          <p:cNvCxnSpPr>
            <a:stCxn id="9" idx="3"/>
            <a:endCxn id="17" idx="3"/>
          </p:cNvCxnSpPr>
          <p:nvPr/>
        </p:nvCxnSpPr>
        <p:spPr>
          <a:xfrm>
            <a:off x="10374054" y="2057517"/>
            <a:ext cx="455034" cy="2899351"/>
          </a:xfrm>
          <a:prstGeom prst="bentConnector3">
            <a:avLst>
              <a:gd name="adj1" fmla="val 24906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600084-B80D-4792-B218-E6F5AE691192}"/>
              </a:ext>
            </a:extLst>
          </p:cNvPr>
          <p:cNvCxnSpPr>
            <a:cxnSpLocks/>
          </p:cNvCxnSpPr>
          <p:nvPr/>
        </p:nvCxnSpPr>
        <p:spPr>
          <a:xfrm flipH="1">
            <a:off x="2514167" y="4956870"/>
            <a:ext cx="2102803" cy="17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A24CB2F-CC20-44FF-A302-16978770651A}"/>
              </a:ext>
            </a:extLst>
          </p:cNvPr>
          <p:cNvCxnSpPr>
            <a:cxnSpLocks/>
          </p:cNvCxnSpPr>
          <p:nvPr/>
        </p:nvCxnSpPr>
        <p:spPr>
          <a:xfrm flipH="1" flipV="1">
            <a:off x="6457044" y="4956867"/>
            <a:ext cx="166851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B0CC3BC-4FC8-4333-8A65-02C8D3FCCC97}"/>
              </a:ext>
            </a:extLst>
          </p:cNvPr>
          <p:cNvPicPr>
            <a:picLocks noChangeAspect="1"/>
          </p:cNvPicPr>
          <p:nvPr/>
        </p:nvPicPr>
        <p:blipFill>
          <a:blip r:embed="rId7"/>
          <a:stretch>
            <a:fillRect/>
          </a:stretch>
        </p:blipFill>
        <p:spPr>
          <a:xfrm>
            <a:off x="584242" y="4650011"/>
            <a:ext cx="1571625" cy="1066800"/>
          </a:xfrm>
          <a:prstGeom prst="rect">
            <a:avLst/>
          </a:prstGeom>
        </p:spPr>
      </p:pic>
      <p:sp>
        <p:nvSpPr>
          <p:cNvPr id="28" name="Rectangle 27">
            <a:extLst>
              <a:ext uri="{FF2B5EF4-FFF2-40B4-BE49-F238E27FC236}">
                <a16:creationId xmlns:a16="http://schemas.microsoft.com/office/drawing/2014/main" id="{AD177B7A-2111-4ED6-9FDC-D57E77882C6B}"/>
              </a:ext>
            </a:extLst>
          </p:cNvPr>
          <p:cNvSpPr/>
          <p:nvPr/>
        </p:nvSpPr>
        <p:spPr>
          <a:xfrm>
            <a:off x="0" y="5716811"/>
            <a:ext cx="2928503" cy="707886"/>
          </a:xfrm>
          <a:prstGeom prst="rect">
            <a:avLst/>
          </a:prstGeom>
        </p:spPr>
        <p:txBody>
          <a:bodyPr wrap="square">
            <a:spAutoFit/>
          </a:bodyPr>
          <a:lstStyle/>
          <a:p>
            <a:pPr algn="ctr"/>
            <a:r>
              <a:rPr lang="en-US" sz="2000" dirty="0"/>
              <a:t>Transaction will get s verified and executed</a:t>
            </a:r>
          </a:p>
        </p:txBody>
      </p:sp>
      <p:sp>
        <p:nvSpPr>
          <p:cNvPr id="29" name="Rectangle 28">
            <a:extLst>
              <a:ext uri="{FF2B5EF4-FFF2-40B4-BE49-F238E27FC236}">
                <a16:creationId xmlns:a16="http://schemas.microsoft.com/office/drawing/2014/main" id="{8DE804F0-38DC-439C-93B1-EA00F099C23C}"/>
              </a:ext>
            </a:extLst>
          </p:cNvPr>
          <p:cNvSpPr/>
          <p:nvPr/>
        </p:nvSpPr>
        <p:spPr>
          <a:xfrm>
            <a:off x="4858428" y="5799950"/>
            <a:ext cx="2260114" cy="707886"/>
          </a:xfrm>
          <a:prstGeom prst="rect">
            <a:avLst/>
          </a:prstGeom>
        </p:spPr>
        <p:txBody>
          <a:bodyPr wrap="square">
            <a:spAutoFit/>
          </a:bodyPr>
          <a:lstStyle/>
          <a:p>
            <a:pPr algn="ctr"/>
            <a:r>
              <a:rPr lang="en-US" sz="2000" dirty="0"/>
              <a:t>Block will be added to the chain</a:t>
            </a:r>
          </a:p>
        </p:txBody>
      </p:sp>
      <p:pic>
        <p:nvPicPr>
          <p:cNvPr id="21" name="Picture 20" descr="A close up of a logo&#10;&#10;Description automatically generated">
            <a:extLst>
              <a:ext uri="{FF2B5EF4-FFF2-40B4-BE49-F238E27FC236}">
                <a16:creationId xmlns:a16="http://schemas.microsoft.com/office/drawing/2014/main" id="{3EF30BC7-6D92-44D0-8A5C-CC3BF1FE48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9519" y="454900"/>
            <a:ext cx="933598" cy="1398963"/>
          </a:xfrm>
          <a:prstGeom prst="rect">
            <a:avLst/>
          </a:prstGeom>
        </p:spPr>
      </p:pic>
      <p:sp>
        <p:nvSpPr>
          <p:cNvPr id="23" name="Rectangle 22">
            <a:extLst>
              <a:ext uri="{FF2B5EF4-FFF2-40B4-BE49-F238E27FC236}">
                <a16:creationId xmlns:a16="http://schemas.microsoft.com/office/drawing/2014/main" id="{3556A833-DA2B-47F3-9A11-1BE65F1D6019}"/>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9640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8"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Key features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20F8A74-E10C-4A5C-92B9-037C81611DF9}"/>
              </a:ext>
            </a:extLst>
          </p:cNvPr>
          <p:cNvSpPr/>
          <p:nvPr/>
        </p:nvSpPr>
        <p:spPr>
          <a:xfrm>
            <a:off x="238277" y="1881216"/>
            <a:ext cx="2303489" cy="2400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1">
                    <a:lumMod val="75000"/>
                  </a:schemeClr>
                </a:solidFill>
              </a:rPr>
              <a:t>Anonymity</a:t>
            </a:r>
          </a:p>
        </p:txBody>
      </p:sp>
      <p:sp>
        <p:nvSpPr>
          <p:cNvPr id="12" name="Oval 11">
            <a:extLst>
              <a:ext uri="{FF2B5EF4-FFF2-40B4-BE49-F238E27FC236}">
                <a16:creationId xmlns:a16="http://schemas.microsoft.com/office/drawing/2014/main" id="{C161187B-9B80-4692-B91E-33D4BE3658A2}"/>
              </a:ext>
            </a:extLst>
          </p:cNvPr>
          <p:cNvSpPr/>
          <p:nvPr/>
        </p:nvSpPr>
        <p:spPr>
          <a:xfrm>
            <a:off x="4845252" y="4303386"/>
            <a:ext cx="2303489" cy="2400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1">
                    <a:lumMod val="75000"/>
                  </a:schemeClr>
                </a:solidFill>
              </a:rPr>
              <a:t>Transparency</a:t>
            </a:r>
          </a:p>
        </p:txBody>
      </p:sp>
      <p:sp>
        <p:nvSpPr>
          <p:cNvPr id="13" name="Oval 12">
            <a:extLst>
              <a:ext uri="{FF2B5EF4-FFF2-40B4-BE49-F238E27FC236}">
                <a16:creationId xmlns:a16="http://schemas.microsoft.com/office/drawing/2014/main" id="{42CEA904-AF3C-4806-837F-93B98E89CBC3}"/>
              </a:ext>
            </a:extLst>
          </p:cNvPr>
          <p:cNvSpPr/>
          <p:nvPr/>
        </p:nvSpPr>
        <p:spPr>
          <a:xfrm>
            <a:off x="2541765" y="4249180"/>
            <a:ext cx="2303489" cy="2400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1">
                    <a:lumMod val="75000"/>
                  </a:schemeClr>
                </a:solidFill>
              </a:rPr>
              <a:t>Distributed</a:t>
            </a:r>
          </a:p>
        </p:txBody>
      </p:sp>
      <p:sp>
        <p:nvSpPr>
          <p:cNvPr id="14" name="Oval 13">
            <a:extLst>
              <a:ext uri="{FF2B5EF4-FFF2-40B4-BE49-F238E27FC236}">
                <a16:creationId xmlns:a16="http://schemas.microsoft.com/office/drawing/2014/main" id="{6DCF6CB3-82E4-4309-9D95-7B7C39EB4628}"/>
              </a:ext>
            </a:extLst>
          </p:cNvPr>
          <p:cNvSpPr/>
          <p:nvPr/>
        </p:nvSpPr>
        <p:spPr>
          <a:xfrm>
            <a:off x="4817086" y="1935422"/>
            <a:ext cx="2303489" cy="2400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1">
                    <a:lumMod val="75000"/>
                  </a:schemeClr>
                </a:solidFill>
              </a:rPr>
              <a:t>Peer-to Peer</a:t>
            </a:r>
          </a:p>
        </p:txBody>
      </p:sp>
      <p:sp>
        <p:nvSpPr>
          <p:cNvPr id="15" name="Oval 14">
            <a:extLst>
              <a:ext uri="{FF2B5EF4-FFF2-40B4-BE49-F238E27FC236}">
                <a16:creationId xmlns:a16="http://schemas.microsoft.com/office/drawing/2014/main" id="{048C7359-D303-43E0-AE09-DEEBD4BB397B}"/>
              </a:ext>
            </a:extLst>
          </p:cNvPr>
          <p:cNvSpPr/>
          <p:nvPr/>
        </p:nvSpPr>
        <p:spPr>
          <a:xfrm>
            <a:off x="2541766" y="1848587"/>
            <a:ext cx="2303489" cy="2400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1">
                    <a:lumMod val="75000"/>
                  </a:schemeClr>
                </a:solidFill>
              </a:rPr>
              <a:t>Immutability</a:t>
            </a:r>
          </a:p>
        </p:txBody>
      </p:sp>
      <p:sp>
        <p:nvSpPr>
          <p:cNvPr id="9" name="Oval 8">
            <a:extLst>
              <a:ext uri="{FF2B5EF4-FFF2-40B4-BE49-F238E27FC236}">
                <a16:creationId xmlns:a16="http://schemas.microsoft.com/office/drawing/2014/main" id="{D11FE790-21BF-429E-9AC3-6B96FEC63136}"/>
              </a:ext>
            </a:extLst>
          </p:cNvPr>
          <p:cNvSpPr/>
          <p:nvPr/>
        </p:nvSpPr>
        <p:spPr>
          <a:xfrm>
            <a:off x="238278" y="4336015"/>
            <a:ext cx="2303489" cy="2400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1">
                    <a:lumMod val="75000"/>
                  </a:schemeClr>
                </a:solidFill>
              </a:rPr>
              <a:t>Logical Computation</a:t>
            </a:r>
          </a:p>
        </p:txBody>
      </p:sp>
      <p:pic>
        <p:nvPicPr>
          <p:cNvPr id="10" name="Picture 9" descr="A close up of a logo&#10;&#10;Description automatically generated">
            <a:extLst>
              <a:ext uri="{FF2B5EF4-FFF2-40B4-BE49-F238E27FC236}">
                <a16:creationId xmlns:a16="http://schemas.microsoft.com/office/drawing/2014/main" id="{FEAA3A97-011A-46E0-9752-CF3A049C0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11" name="Rectangle 10">
            <a:extLst>
              <a:ext uri="{FF2B5EF4-FFF2-40B4-BE49-F238E27FC236}">
                <a16:creationId xmlns:a16="http://schemas.microsoft.com/office/drawing/2014/main" id="{B1F1153D-8CB3-40C8-A190-047DC9DB7763}"/>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387378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Distributed</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A picture containing table, photo, small, sitting&#10;&#10;Description generated with very high confidence">
            <a:extLst>
              <a:ext uri="{FF2B5EF4-FFF2-40B4-BE49-F238E27FC236}">
                <a16:creationId xmlns:a16="http://schemas.microsoft.com/office/drawing/2014/main" id="{E6A14C1A-6D7F-48BA-AF49-F154C3FD73C8}"/>
              </a:ext>
            </a:extLst>
          </p:cNvPr>
          <p:cNvPicPr>
            <a:picLocks noChangeAspect="1"/>
          </p:cNvPicPr>
          <p:nvPr/>
        </p:nvPicPr>
        <p:blipFill>
          <a:blip r:embed="rId2"/>
          <a:stretch>
            <a:fillRect/>
          </a:stretch>
        </p:blipFill>
        <p:spPr>
          <a:xfrm>
            <a:off x="371881" y="1825243"/>
            <a:ext cx="7707818" cy="4911724"/>
          </a:xfrm>
          <a:prstGeom prst="rect">
            <a:avLst/>
          </a:prstGeom>
        </p:spPr>
      </p:pic>
      <p:pic>
        <p:nvPicPr>
          <p:cNvPr id="5" name="Picture 4" descr="A close up of a logo&#10;&#10;Description automatically generated">
            <a:extLst>
              <a:ext uri="{FF2B5EF4-FFF2-40B4-BE49-F238E27FC236}">
                <a16:creationId xmlns:a16="http://schemas.microsoft.com/office/drawing/2014/main" id="{124573EF-F0B8-40F2-A797-9EA8A15AD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6" name="Rectangle 5">
            <a:extLst>
              <a:ext uri="{FF2B5EF4-FFF2-40B4-BE49-F238E27FC236}">
                <a16:creationId xmlns:a16="http://schemas.microsoft.com/office/drawing/2014/main" id="{80E1A39D-87A6-44BB-B225-75AD01876FBD}"/>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34693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Peer-to Peer</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Blockchain — A Short and Simple Explanation in Pictures">
            <a:extLst>
              <a:ext uri="{FF2B5EF4-FFF2-40B4-BE49-F238E27FC236}">
                <a16:creationId xmlns:a16="http://schemas.microsoft.com/office/drawing/2014/main" id="{DC2F893C-3551-445B-A8A1-5BF575173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72" y="1519354"/>
            <a:ext cx="8424472" cy="53386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6E2EAA2D-FE6D-4B39-9703-60A6CC0DE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28CC987F-AAEC-44C0-8B77-C1C8A78D8B3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90520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849772"/>
            <a:ext cx="7497214" cy="646331"/>
          </a:xfrm>
          <a:prstGeom prst="rect">
            <a:avLst/>
          </a:prstGeom>
        </p:spPr>
        <p:txBody>
          <a:bodyPr wrap="square">
            <a:spAutoFit/>
          </a:bodyPr>
          <a:lstStyle/>
          <a:p>
            <a:r>
              <a:rPr lang="en-US" sz="3600" b="1" cap="all" dirty="0"/>
              <a:t>BLOCKCHAIN</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Blockchain Introduction</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Sunitha R</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Computer Science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a:extLst>
              <a:ext uri="{FF2B5EF4-FFF2-40B4-BE49-F238E27FC236}">
                <a16:creationId xmlns:a16="http://schemas.microsoft.com/office/drawing/2014/main" id="{6727F4C1-5802-414C-BEF9-8F8DC7D7B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extLst>
      <p:ext uri="{BB962C8B-B14F-4D97-AF65-F5344CB8AC3E}">
        <p14:creationId xmlns:p14="http://schemas.microsoft.com/office/powerpoint/2010/main" val="1821512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Immutability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able, computer&#10;&#10;Description generated with very high confidence">
            <a:extLst>
              <a:ext uri="{FF2B5EF4-FFF2-40B4-BE49-F238E27FC236}">
                <a16:creationId xmlns:a16="http://schemas.microsoft.com/office/drawing/2014/main" id="{BBE53BCD-1FCF-4B84-9BAE-D7C3E56FD12C}"/>
              </a:ext>
            </a:extLst>
          </p:cNvPr>
          <p:cNvPicPr>
            <a:picLocks noChangeAspect="1"/>
          </p:cNvPicPr>
          <p:nvPr/>
        </p:nvPicPr>
        <p:blipFill>
          <a:blip r:embed="rId2"/>
          <a:stretch>
            <a:fillRect/>
          </a:stretch>
        </p:blipFill>
        <p:spPr>
          <a:xfrm>
            <a:off x="371881" y="1519354"/>
            <a:ext cx="7919864" cy="5190432"/>
          </a:xfrm>
          <a:prstGeom prst="rect">
            <a:avLst/>
          </a:prstGeom>
        </p:spPr>
      </p:pic>
      <p:pic>
        <p:nvPicPr>
          <p:cNvPr id="6" name="Picture 5" descr="A close up of a logo&#10;&#10;Description automatically generated">
            <a:extLst>
              <a:ext uri="{FF2B5EF4-FFF2-40B4-BE49-F238E27FC236}">
                <a16:creationId xmlns:a16="http://schemas.microsoft.com/office/drawing/2014/main" id="{9F35F19C-92FB-43E4-800F-42FD209B8E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7037D99E-50AD-4712-A4D2-14006D9987ED}"/>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15604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Logical Computation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What Are Smart Contracts and Their Use Cases in Business - DZone ...">
            <a:extLst>
              <a:ext uri="{FF2B5EF4-FFF2-40B4-BE49-F238E27FC236}">
                <a16:creationId xmlns:a16="http://schemas.microsoft.com/office/drawing/2014/main" id="{660E2E84-3BE3-44E2-BB03-A2682F8D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68" y="1519354"/>
            <a:ext cx="4331859" cy="5149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at Are Smart Contracts and Their Use Cases in Business - DZone ...">
            <a:extLst>
              <a:ext uri="{FF2B5EF4-FFF2-40B4-BE49-F238E27FC236}">
                <a16:creationId xmlns:a16="http://schemas.microsoft.com/office/drawing/2014/main" id="{DAD218B9-4664-4EF8-961F-1FEA08ECF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28" y="1706735"/>
            <a:ext cx="3802810" cy="49617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01C17067-5395-43E0-9623-166A17C8B0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9" name="Rectangle 8">
            <a:extLst>
              <a:ext uri="{FF2B5EF4-FFF2-40B4-BE49-F238E27FC236}">
                <a16:creationId xmlns:a16="http://schemas.microsoft.com/office/drawing/2014/main" id="{F68C0868-5C6A-4C3C-84B7-35572A518F61}"/>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7598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830997"/>
          </a:xfrm>
          <a:prstGeom prst="rect">
            <a:avLst/>
          </a:prstGeom>
        </p:spPr>
        <p:txBody>
          <a:bodyPr wrap="square">
            <a:spAutoFit/>
          </a:bodyPr>
          <a:lstStyle/>
          <a:p>
            <a:r>
              <a:rPr lang="en-US" sz="2400" b="1" dirty="0">
                <a:solidFill>
                  <a:schemeClr val="accent2">
                    <a:lumMod val="75000"/>
                  </a:schemeClr>
                </a:solidFill>
              </a:rPr>
              <a:t>Blockchain Usage</a:t>
            </a:r>
            <a:endParaRPr lang="en-IN" sz="2400" b="1" dirty="0">
              <a:solidFill>
                <a:schemeClr val="accent2">
                  <a:lumMod val="75000"/>
                </a:schemeClr>
              </a:solidFill>
            </a:endParaRPr>
          </a:p>
          <a:p>
            <a:endParaRPr lang="en-IN" sz="24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346DE5C-E632-4685-8F32-F3ED91FE4D93}"/>
              </a:ext>
            </a:extLst>
          </p:cNvPr>
          <p:cNvSpPr/>
          <p:nvPr/>
        </p:nvSpPr>
        <p:spPr>
          <a:xfrm>
            <a:off x="59150" y="1316458"/>
            <a:ext cx="11760969" cy="707886"/>
          </a:xfrm>
          <a:prstGeom prst="rect">
            <a:avLst/>
          </a:prstGeom>
        </p:spPr>
        <p:txBody>
          <a:bodyPr wrap="square">
            <a:spAutoFit/>
          </a:bodyPr>
          <a:lstStyle/>
          <a:p>
            <a:pPr algn="just"/>
            <a:r>
              <a:rPr lang="en-US" sz="2000" dirty="0"/>
              <a:t>Deloitte conducted survey Feb 8 to Mar 4, 2019 as a primary research vehicle to gain greater insights into the overall attitudes and investments in the blockchain</a:t>
            </a:r>
          </a:p>
        </p:txBody>
      </p:sp>
      <p:pic>
        <p:nvPicPr>
          <p:cNvPr id="3" name="Picture 2">
            <a:extLst>
              <a:ext uri="{FF2B5EF4-FFF2-40B4-BE49-F238E27FC236}">
                <a16:creationId xmlns:a16="http://schemas.microsoft.com/office/drawing/2014/main" id="{CD56B91B-4D1A-4677-BFF1-2796B86EC4AB}"/>
              </a:ext>
            </a:extLst>
          </p:cNvPr>
          <p:cNvPicPr>
            <a:picLocks noChangeAspect="1"/>
          </p:cNvPicPr>
          <p:nvPr/>
        </p:nvPicPr>
        <p:blipFill>
          <a:blip r:embed="rId2"/>
          <a:stretch>
            <a:fillRect/>
          </a:stretch>
        </p:blipFill>
        <p:spPr>
          <a:xfrm>
            <a:off x="261258" y="2332121"/>
            <a:ext cx="9437378" cy="3984273"/>
          </a:xfrm>
          <a:prstGeom prst="rect">
            <a:avLst/>
          </a:prstGeom>
        </p:spPr>
      </p:pic>
      <p:sp>
        <p:nvSpPr>
          <p:cNvPr id="11" name="Rectangle 10">
            <a:extLst>
              <a:ext uri="{FF2B5EF4-FFF2-40B4-BE49-F238E27FC236}">
                <a16:creationId xmlns:a16="http://schemas.microsoft.com/office/drawing/2014/main" id="{2CA9AB8E-D38F-47EB-8701-A432E3D9FA90}"/>
              </a:ext>
            </a:extLst>
          </p:cNvPr>
          <p:cNvSpPr/>
          <p:nvPr/>
        </p:nvSpPr>
        <p:spPr>
          <a:xfrm>
            <a:off x="-8308" y="6405705"/>
            <a:ext cx="8165134" cy="400110"/>
          </a:xfrm>
          <a:prstGeom prst="rect">
            <a:avLst/>
          </a:prstGeom>
        </p:spPr>
        <p:txBody>
          <a:bodyPr wrap="square">
            <a:spAutoFit/>
          </a:bodyPr>
          <a:lstStyle/>
          <a:p>
            <a:pPr algn="just"/>
            <a:r>
              <a:rPr lang="en-US" sz="2000" dirty="0"/>
              <a:t>Source: Deloitte’s Global Blockchain Survey,2018 and 2019</a:t>
            </a:r>
          </a:p>
        </p:txBody>
      </p:sp>
      <p:pic>
        <p:nvPicPr>
          <p:cNvPr id="7" name="Picture 6" descr="A close up of a logo&#10;&#10;Description automatically generated">
            <a:extLst>
              <a:ext uri="{FF2B5EF4-FFF2-40B4-BE49-F238E27FC236}">
                <a16:creationId xmlns:a16="http://schemas.microsoft.com/office/drawing/2014/main" id="{17A14BF6-FBD2-415A-B30B-4D2BDF22D5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24920"/>
            <a:ext cx="933598" cy="1398963"/>
          </a:xfrm>
          <a:prstGeom prst="rect">
            <a:avLst/>
          </a:prstGeom>
        </p:spPr>
      </p:pic>
      <p:sp>
        <p:nvSpPr>
          <p:cNvPr id="9" name="Rectangle 8">
            <a:extLst>
              <a:ext uri="{FF2B5EF4-FFF2-40B4-BE49-F238E27FC236}">
                <a16:creationId xmlns:a16="http://schemas.microsoft.com/office/drawing/2014/main" id="{37E607A2-703E-4C21-B3A0-176C34F86403}"/>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98552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Blockchain Enabled Solutions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E9EC6B9-C234-4FBD-A65F-AFF846AB33C9}"/>
              </a:ext>
            </a:extLst>
          </p:cNvPr>
          <p:cNvPicPr>
            <a:picLocks noChangeAspect="1"/>
          </p:cNvPicPr>
          <p:nvPr/>
        </p:nvPicPr>
        <p:blipFill>
          <a:blip r:embed="rId2"/>
          <a:stretch>
            <a:fillRect/>
          </a:stretch>
        </p:blipFill>
        <p:spPr>
          <a:xfrm>
            <a:off x="254833" y="1463041"/>
            <a:ext cx="10897849" cy="4942664"/>
          </a:xfrm>
          <a:prstGeom prst="rect">
            <a:avLst/>
          </a:prstGeom>
        </p:spPr>
      </p:pic>
      <p:sp>
        <p:nvSpPr>
          <p:cNvPr id="9" name="Rectangle 8">
            <a:extLst>
              <a:ext uri="{FF2B5EF4-FFF2-40B4-BE49-F238E27FC236}">
                <a16:creationId xmlns:a16="http://schemas.microsoft.com/office/drawing/2014/main" id="{C64F4A8C-53CB-4C86-B6F0-DB03CB6A384F}"/>
              </a:ext>
            </a:extLst>
          </p:cNvPr>
          <p:cNvSpPr/>
          <p:nvPr/>
        </p:nvSpPr>
        <p:spPr>
          <a:xfrm>
            <a:off x="-8308" y="6405705"/>
            <a:ext cx="8165134" cy="400110"/>
          </a:xfrm>
          <a:prstGeom prst="rect">
            <a:avLst/>
          </a:prstGeom>
        </p:spPr>
        <p:txBody>
          <a:bodyPr wrap="square">
            <a:spAutoFit/>
          </a:bodyPr>
          <a:lstStyle/>
          <a:p>
            <a:pPr algn="just"/>
            <a:r>
              <a:rPr lang="en-US" sz="2000" dirty="0"/>
              <a:t>Source: Deloitte’s Global Blockchain Survey,2018 and 2019</a:t>
            </a:r>
          </a:p>
        </p:txBody>
      </p:sp>
      <p:pic>
        <p:nvPicPr>
          <p:cNvPr id="6" name="Picture 5" descr="A close up of a logo&#10;&#10;Description automatically generated">
            <a:extLst>
              <a:ext uri="{FF2B5EF4-FFF2-40B4-BE49-F238E27FC236}">
                <a16:creationId xmlns:a16="http://schemas.microsoft.com/office/drawing/2014/main" id="{3BBA79C5-33D6-444E-8F80-476E5E0D53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418A9916-AA10-4AE4-9FF5-43AD32C8F03B}"/>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9018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Blockchain for Various industries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FAD3931-8A95-408F-ADE3-40FE5C0F4EDB}"/>
              </a:ext>
            </a:extLst>
          </p:cNvPr>
          <p:cNvPicPr>
            <a:picLocks noChangeAspect="1"/>
          </p:cNvPicPr>
          <p:nvPr/>
        </p:nvPicPr>
        <p:blipFill>
          <a:blip r:embed="rId2"/>
          <a:stretch>
            <a:fillRect/>
          </a:stretch>
        </p:blipFill>
        <p:spPr>
          <a:xfrm>
            <a:off x="-1" y="1414635"/>
            <a:ext cx="8291745" cy="5337855"/>
          </a:xfrm>
          <a:prstGeom prst="rect">
            <a:avLst/>
          </a:prstGeom>
        </p:spPr>
      </p:pic>
      <p:sp>
        <p:nvSpPr>
          <p:cNvPr id="11" name="Rectangle 10">
            <a:extLst>
              <a:ext uri="{FF2B5EF4-FFF2-40B4-BE49-F238E27FC236}">
                <a16:creationId xmlns:a16="http://schemas.microsoft.com/office/drawing/2014/main" id="{47905B23-223B-43A5-83D3-0E2118B2D340}"/>
              </a:ext>
            </a:extLst>
          </p:cNvPr>
          <p:cNvSpPr/>
          <p:nvPr/>
        </p:nvSpPr>
        <p:spPr>
          <a:xfrm>
            <a:off x="2743200" y="5852159"/>
            <a:ext cx="5329220" cy="707886"/>
          </a:xfrm>
          <a:prstGeom prst="rect">
            <a:avLst/>
          </a:prstGeom>
        </p:spPr>
        <p:txBody>
          <a:bodyPr wrap="square">
            <a:spAutoFit/>
          </a:bodyPr>
          <a:lstStyle/>
          <a:p>
            <a:pPr algn="just"/>
            <a:r>
              <a:rPr lang="en-US" sz="2000" dirty="0"/>
              <a:t>Source: Deloitte’s Global Blockchain Survey,2018 and 2019</a:t>
            </a:r>
          </a:p>
        </p:txBody>
      </p:sp>
      <p:pic>
        <p:nvPicPr>
          <p:cNvPr id="6" name="Picture 5" descr="A close up of a logo&#10;&#10;Description automatically generated">
            <a:extLst>
              <a:ext uri="{FF2B5EF4-FFF2-40B4-BE49-F238E27FC236}">
                <a16:creationId xmlns:a16="http://schemas.microsoft.com/office/drawing/2014/main" id="{C7BC3EBF-D395-4E19-AFE0-A370E503DB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5D6CA7ED-0F93-43C3-A6C8-C4FAF9A9EF9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8566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Blockchain for Security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14E498B-87A0-4112-B352-2C740F851649}"/>
              </a:ext>
            </a:extLst>
          </p:cNvPr>
          <p:cNvPicPr>
            <a:picLocks noChangeAspect="1"/>
          </p:cNvPicPr>
          <p:nvPr/>
        </p:nvPicPr>
        <p:blipFill>
          <a:blip r:embed="rId2"/>
          <a:stretch>
            <a:fillRect/>
          </a:stretch>
        </p:blipFill>
        <p:spPr>
          <a:xfrm>
            <a:off x="393110" y="2201810"/>
            <a:ext cx="9575349" cy="3047791"/>
          </a:xfrm>
          <a:prstGeom prst="rect">
            <a:avLst/>
          </a:prstGeom>
        </p:spPr>
      </p:pic>
      <p:sp>
        <p:nvSpPr>
          <p:cNvPr id="9" name="Rectangle 8">
            <a:extLst>
              <a:ext uri="{FF2B5EF4-FFF2-40B4-BE49-F238E27FC236}">
                <a16:creationId xmlns:a16="http://schemas.microsoft.com/office/drawing/2014/main" id="{7C5B17E7-2346-4866-AA0B-533AEC67B19F}"/>
              </a:ext>
            </a:extLst>
          </p:cNvPr>
          <p:cNvSpPr/>
          <p:nvPr/>
        </p:nvSpPr>
        <p:spPr>
          <a:xfrm>
            <a:off x="393110" y="5852159"/>
            <a:ext cx="7679310" cy="400110"/>
          </a:xfrm>
          <a:prstGeom prst="rect">
            <a:avLst/>
          </a:prstGeom>
        </p:spPr>
        <p:txBody>
          <a:bodyPr wrap="square">
            <a:spAutoFit/>
          </a:bodyPr>
          <a:lstStyle/>
          <a:p>
            <a:pPr algn="just"/>
            <a:r>
              <a:rPr lang="en-US" sz="2000" dirty="0"/>
              <a:t>Source: Deloitte’s Global Blockchain Survey,2018 and 2019</a:t>
            </a:r>
          </a:p>
        </p:txBody>
      </p:sp>
      <p:pic>
        <p:nvPicPr>
          <p:cNvPr id="6" name="Picture 5" descr="A close up of a logo&#10;&#10;Description automatically generated">
            <a:extLst>
              <a:ext uri="{FF2B5EF4-FFF2-40B4-BE49-F238E27FC236}">
                <a16:creationId xmlns:a16="http://schemas.microsoft.com/office/drawing/2014/main" id="{7C2C379C-8E87-4D60-BE23-07A9F289D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E47BC85C-DF5E-4155-BEF1-A0BE2C15C7EF}"/>
              </a:ext>
            </a:extLst>
          </p:cNvPr>
          <p:cNvSpPr/>
          <p:nvPr/>
        </p:nvSpPr>
        <p:spPr>
          <a:xfrm>
            <a:off x="393111" y="26723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
        <p:nvSpPr>
          <p:cNvPr id="10" name="Rectangle 9">
            <a:extLst>
              <a:ext uri="{FF2B5EF4-FFF2-40B4-BE49-F238E27FC236}">
                <a16:creationId xmlns:a16="http://schemas.microsoft.com/office/drawing/2014/main" id="{0D77500D-A020-4402-A9BB-3C362107BE4E}"/>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402355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Blockchain Models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C5B17E7-2346-4866-AA0B-533AEC67B19F}"/>
              </a:ext>
            </a:extLst>
          </p:cNvPr>
          <p:cNvSpPr/>
          <p:nvPr/>
        </p:nvSpPr>
        <p:spPr>
          <a:xfrm>
            <a:off x="371880" y="6405705"/>
            <a:ext cx="7679310" cy="400110"/>
          </a:xfrm>
          <a:prstGeom prst="rect">
            <a:avLst/>
          </a:prstGeom>
        </p:spPr>
        <p:txBody>
          <a:bodyPr wrap="square">
            <a:spAutoFit/>
          </a:bodyPr>
          <a:lstStyle/>
          <a:p>
            <a:pPr algn="just"/>
            <a:r>
              <a:rPr lang="en-US" sz="2000" dirty="0"/>
              <a:t>Source: Deloitte’s Global Blockchain Survey,2018 and 2019</a:t>
            </a:r>
          </a:p>
        </p:txBody>
      </p:sp>
      <p:pic>
        <p:nvPicPr>
          <p:cNvPr id="3" name="Picture 2">
            <a:extLst>
              <a:ext uri="{FF2B5EF4-FFF2-40B4-BE49-F238E27FC236}">
                <a16:creationId xmlns:a16="http://schemas.microsoft.com/office/drawing/2014/main" id="{1FDC3FFB-08D4-4F00-A0CD-BA5250AD0EDB}"/>
              </a:ext>
            </a:extLst>
          </p:cNvPr>
          <p:cNvPicPr>
            <a:picLocks noChangeAspect="1"/>
          </p:cNvPicPr>
          <p:nvPr/>
        </p:nvPicPr>
        <p:blipFill>
          <a:blip r:embed="rId2"/>
          <a:stretch>
            <a:fillRect/>
          </a:stretch>
        </p:blipFill>
        <p:spPr>
          <a:xfrm>
            <a:off x="470389" y="1691116"/>
            <a:ext cx="11506752" cy="4611209"/>
          </a:xfrm>
          <a:prstGeom prst="rect">
            <a:avLst/>
          </a:prstGeom>
        </p:spPr>
      </p:pic>
      <p:pic>
        <p:nvPicPr>
          <p:cNvPr id="6" name="Picture 5" descr="A close up of a logo&#10;&#10;Description automatically generated">
            <a:extLst>
              <a:ext uri="{FF2B5EF4-FFF2-40B4-BE49-F238E27FC236}">
                <a16:creationId xmlns:a16="http://schemas.microsoft.com/office/drawing/2014/main" id="{A68C39A1-B3DE-44FF-91C7-8EFCA99305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F122B94B-8FE6-45F8-9E3D-4D64A81E207C}"/>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32404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Applications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A picture containing racket, green, player, court&#10;&#10;Description generated with very high confidence">
            <a:extLst>
              <a:ext uri="{FF2B5EF4-FFF2-40B4-BE49-F238E27FC236}">
                <a16:creationId xmlns:a16="http://schemas.microsoft.com/office/drawing/2014/main" id="{1145BECF-CBB6-4473-ADE4-6D304489EE62}"/>
              </a:ext>
            </a:extLst>
          </p:cNvPr>
          <p:cNvPicPr>
            <a:picLocks noChangeAspect="1"/>
          </p:cNvPicPr>
          <p:nvPr/>
        </p:nvPicPr>
        <p:blipFill>
          <a:blip r:embed="rId2"/>
          <a:stretch>
            <a:fillRect/>
          </a:stretch>
        </p:blipFill>
        <p:spPr>
          <a:xfrm>
            <a:off x="134911" y="1519354"/>
            <a:ext cx="8664315" cy="5290019"/>
          </a:xfrm>
          <a:prstGeom prst="rect">
            <a:avLst/>
          </a:prstGeom>
        </p:spPr>
      </p:pic>
      <p:pic>
        <p:nvPicPr>
          <p:cNvPr id="6" name="Picture 5" descr="A close up of a logo&#10;&#10;Description automatically generated">
            <a:extLst>
              <a:ext uri="{FF2B5EF4-FFF2-40B4-BE49-F238E27FC236}">
                <a16:creationId xmlns:a16="http://schemas.microsoft.com/office/drawing/2014/main" id="{370C3C59-FDFC-4581-B83E-7811FAFAED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a:extLst>
              <a:ext uri="{FF2B5EF4-FFF2-40B4-BE49-F238E27FC236}">
                <a16:creationId xmlns:a16="http://schemas.microsoft.com/office/drawing/2014/main" id="{1000CDBC-ED0B-4A50-B9F0-C6517068BA53}"/>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7606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596477"/>
            <a:ext cx="7999758" cy="461665"/>
          </a:xfrm>
          <a:prstGeom prst="rect">
            <a:avLst/>
          </a:prstGeom>
        </p:spPr>
        <p:txBody>
          <a:bodyPr wrap="square">
            <a:spAutoFit/>
          </a:bodyPr>
          <a:lstStyle/>
          <a:p>
            <a:r>
              <a:rPr lang="en-US" sz="2400" b="1" dirty="0">
                <a:solidFill>
                  <a:schemeClr val="accent2">
                    <a:lumMod val="75000"/>
                  </a:schemeClr>
                </a:solidFill>
              </a:rPr>
              <a:t>BLOCKCHAIN FOR HEALTHCARE </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5" name="Picture 2" descr="A close up of a map&#10;&#10;Description generated with high confidence">
            <a:extLst>
              <a:ext uri="{FF2B5EF4-FFF2-40B4-BE49-F238E27FC236}">
                <a16:creationId xmlns:a16="http://schemas.microsoft.com/office/drawing/2014/main" id="{E8A0530D-88AF-4128-8B2B-6BC1BCF63150}"/>
              </a:ext>
            </a:extLst>
          </p:cNvPr>
          <p:cNvPicPr>
            <a:picLocks noChangeAspect="1"/>
          </p:cNvPicPr>
          <p:nvPr/>
        </p:nvPicPr>
        <p:blipFill>
          <a:blip r:embed="rId3"/>
          <a:stretch>
            <a:fillRect/>
          </a:stretch>
        </p:blipFill>
        <p:spPr>
          <a:xfrm>
            <a:off x="371881" y="1537929"/>
            <a:ext cx="8127542" cy="4899202"/>
          </a:xfrm>
          <a:prstGeom prst="rect">
            <a:avLst/>
          </a:prstGeom>
        </p:spPr>
      </p:pic>
      <p:sp>
        <p:nvSpPr>
          <p:cNvPr id="7" name="Rectangle 6">
            <a:extLst>
              <a:ext uri="{FF2B5EF4-FFF2-40B4-BE49-F238E27FC236}">
                <a16:creationId xmlns:a16="http://schemas.microsoft.com/office/drawing/2014/main" id="{E9093A31-3C1C-4F12-8151-3FA70F4A380F}"/>
              </a:ext>
            </a:extLst>
          </p:cNvPr>
          <p:cNvSpPr/>
          <p:nvPr/>
        </p:nvSpPr>
        <p:spPr>
          <a:xfrm>
            <a:off x="371880" y="118677"/>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413106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420870"/>
            <a:ext cx="7999758" cy="646331"/>
          </a:xfrm>
          <a:prstGeom prst="rect">
            <a:avLst/>
          </a:prstGeom>
        </p:spPr>
        <p:txBody>
          <a:bodyPr wrap="square">
            <a:spAutoFit/>
          </a:bodyPr>
          <a:lstStyle/>
          <a:p>
            <a:r>
              <a:rPr lang="en-US" sz="2400" b="1" dirty="0">
                <a:solidFill>
                  <a:schemeClr val="accent2">
                    <a:lumMod val="75000"/>
                  </a:schemeClr>
                </a:solidFill>
              </a:rPr>
              <a:t>BLOCKCHAIN</a:t>
            </a:r>
            <a:r>
              <a:rPr lang="en-US" sz="3600" b="1" dirty="0">
                <a:solidFill>
                  <a:schemeClr val="accent1">
                    <a:lumMod val="75000"/>
                  </a:schemeClr>
                </a:solidFill>
              </a:rPr>
              <a:t> </a:t>
            </a:r>
            <a:r>
              <a:rPr lang="en-US" sz="2400" b="1" dirty="0">
                <a:solidFill>
                  <a:schemeClr val="accent2"/>
                </a:solidFill>
              </a:rPr>
              <a:t>FOR EDUCATION </a:t>
            </a:r>
            <a:endParaRPr lang="en-US" sz="3600" b="1" dirty="0">
              <a:solidFill>
                <a:schemeClr val="accent2"/>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5" name="Picture 2">
            <a:extLst>
              <a:ext uri="{FF2B5EF4-FFF2-40B4-BE49-F238E27FC236}">
                <a16:creationId xmlns:a16="http://schemas.microsoft.com/office/drawing/2014/main" id="{A0120138-C2CB-4631-ACBF-106B97AE5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52644"/>
            <a:ext cx="8529403" cy="52444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1262B5-8079-4B63-AA2C-842E99C9C72A}"/>
              </a:ext>
            </a:extLst>
          </p:cNvPr>
          <p:cNvSpPr/>
          <p:nvPr/>
        </p:nvSpPr>
        <p:spPr>
          <a:xfrm>
            <a:off x="516093" y="118677"/>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56728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523220"/>
          </a:xfrm>
          <a:prstGeom prst="rect">
            <a:avLst/>
          </a:prstGeom>
        </p:spPr>
        <p:txBody>
          <a:bodyPr wrap="square">
            <a:spAutoFit/>
          </a:bodyPr>
          <a:lstStyle/>
          <a:p>
            <a:r>
              <a:rPr lang="en-IN" sz="2800" b="1" dirty="0">
                <a:solidFill>
                  <a:schemeClr val="accent2">
                    <a:lumMod val="75000"/>
                  </a:schemeClr>
                </a:solidFill>
              </a:rPr>
              <a:t>What is Blockchain?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E61ACF3-37C0-4640-96C8-154E14050DF5}"/>
              </a:ext>
            </a:extLst>
          </p:cNvPr>
          <p:cNvSpPr/>
          <p:nvPr/>
        </p:nvSpPr>
        <p:spPr>
          <a:xfrm>
            <a:off x="679553" y="1759273"/>
            <a:ext cx="5691267" cy="98900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 technology that:</a:t>
            </a:r>
          </a:p>
        </p:txBody>
      </p:sp>
      <p:sp>
        <p:nvSpPr>
          <p:cNvPr id="9" name="Rectangle: Rounded Corners 8">
            <a:extLst>
              <a:ext uri="{FF2B5EF4-FFF2-40B4-BE49-F238E27FC236}">
                <a16:creationId xmlns:a16="http://schemas.microsoft.com/office/drawing/2014/main" id="{199F805E-63C0-44FF-8C3A-CFE61FE32C1C}"/>
              </a:ext>
            </a:extLst>
          </p:cNvPr>
          <p:cNvSpPr/>
          <p:nvPr/>
        </p:nvSpPr>
        <p:spPr>
          <a:xfrm>
            <a:off x="679553" y="3414057"/>
            <a:ext cx="5691267" cy="98900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Permits transactions to be gathered into blocks and recorded:</a:t>
            </a:r>
          </a:p>
        </p:txBody>
      </p:sp>
      <p:sp>
        <p:nvSpPr>
          <p:cNvPr id="10" name="Rectangle: Rounded Corners 9">
            <a:extLst>
              <a:ext uri="{FF2B5EF4-FFF2-40B4-BE49-F238E27FC236}">
                <a16:creationId xmlns:a16="http://schemas.microsoft.com/office/drawing/2014/main" id="{22755811-7752-4FA7-B7B9-E2E2C47169A0}"/>
              </a:ext>
            </a:extLst>
          </p:cNvPr>
          <p:cNvSpPr/>
          <p:nvPr/>
        </p:nvSpPr>
        <p:spPr>
          <a:xfrm>
            <a:off x="679553" y="5472734"/>
            <a:ext cx="5691267" cy="9890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Allows the resulting ledger to be accessed by different servers</a:t>
            </a:r>
          </a:p>
        </p:txBody>
      </p:sp>
      <p:sp>
        <p:nvSpPr>
          <p:cNvPr id="12" name="Rectangle: Rounded Corners 11">
            <a:extLst>
              <a:ext uri="{FF2B5EF4-FFF2-40B4-BE49-F238E27FC236}">
                <a16:creationId xmlns:a16="http://schemas.microsoft.com/office/drawing/2014/main" id="{2EE11EDA-D513-4FAB-9F34-54520442B195}"/>
              </a:ext>
            </a:extLst>
          </p:cNvPr>
          <p:cNvSpPr/>
          <p:nvPr/>
        </p:nvSpPr>
        <p:spPr>
          <a:xfrm>
            <a:off x="6820525" y="3433092"/>
            <a:ext cx="5126636" cy="989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Cryptographically chains blocks in chronological order: and </a:t>
            </a:r>
          </a:p>
        </p:txBody>
      </p:sp>
      <p:pic>
        <p:nvPicPr>
          <p:cNvPr id="11" name="Picture 10" descr="A close up of a logo&#10;&#10;Description automatically generated">
            <a:extLst>
              <a:ext uri="{FF2B5EF4-FFF2-40B4-BE49-F238E27FC236}">
                <a16:creationId xmlns:a16="http://schemas.microsoft.com/office/drawing/2014/main" id="{34ADF7FB-1685-4E45-A9D0-F172EE0B8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4509" y="454900"/>
            <a:ext cx="933598" cy="1398963"/>
          </a:xfrm>
          <a:prstGeom prst="rect">
            <a:avLst/>
          </a:prstGeom>
        </p:spPr>
      </p:pic>
      <p:sp>
        <p:nvSpPr>
          <p:cNvPr id="13" name="Rectangle 12">
            <a:extLst>
              <a:ext uri="{FF2B5EF4-FFF2-40B4-BE49-F238E27FC236}">
                <a16:creationId xmlns:a16="http://schemas.microsoft.com/office/drawing/2014/main" id="{E0B9AAF5-AE63-440C-8179-F68F39D8CE9A}"/>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1819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91986" y="676896"/>
            <a:ext cx="7999758" cy="461665"/>
          </a:xfrm>
          <a:prstGeom prst="rect">
            <a:avLst/>
          </a:prstGeom>
        </p:spPr>
        <p:txBody>
          <a:bodyPr wrap="square">
            <a:spAutoFit/>
          </a:bodyPr>
          <a:lstStyle/>
          <a:p>
            <a:r>
              <a:rPr lang="en-US" sz="2400" b="1" dirty="0">
                <a:solidFill>
                  <a:schemeClr val="accent2"/>
                </a:solidFill>
              </a:rPr>
              <a:t>BLOCKCHAIN FOR REAL ESTATE</a:t>
            </a:r>
            <a:endParaRPr lang="en-IN" sz="2400" dirty="0">
              <a:solidFill>
                <a:schemeClr val="accent2"/>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5" name="Picture 3" descr="A close up of a map&#10;&#10;Description generated with very high confidence">
            <a:extLst>
              <a:ext uri="{FF2B5EF4-FFF2-40B4-BE49-F238E27FC236}">
                <a16:creationId xmlns:a16="http://schemas.microsoft.com/office/drawing/2014/main" id="{AE0E9C69-1CE6-4131-B581-126677402BD8}"/>
              </a:ext>
            </a:extLst>
          </p:cNvPr>
          <p:cNvPicPr>
            <a:picLocks noChangeAspect="1"/>
          </p:cNvPicPr>
          <p:nvPr/>
        </p:nvPicPr>
        <p:blipFill>
          <a:blip r:embed="rId3"/>
          <a:stretch>
            <a:fillRect/>
          </a:stretch>
        </p:blipFill>
        <p:spPr>
          <a:xfrm>
            <a:off x="71586" y="1352644"/>
            <a:ext cx="8300052" cy="5505354"/>
          </a:xfrm>
          <a:prstGeom prst="rect">
            <a:avLst/>
          </a:prstGeom>
        </p:spPr>
      </p:pic>
      <p:sp>
        <p:nvSpPr>
          <p:cNvPr id="7" name="Rectangle 6">
            <a:extLst>
              <a:ext uri="{FF2B5EF4-FFF2-40B4-BE49-F238E27FC236}">
                <a16:creationId xmlns:a16="http://schemas.microsoft.com/office/drawing/2014/main" id="{D1AF0A15-C11F-43B0-8A46-507E3C0EA377}"/>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99142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402532" y="732919"/>
            <a:ext cx="7999758" cy="461665"/>
          </a:xfrm>
          <a:prstGeom prst="rect">
            <a:avLst/>
          </a:prstGeom>
        </p:spPr>
        <p:txBody>
          <a:bodyPr wrap="square">
            <a:spAutoFit/>
          </a:bodyPr>
          <a:lstStyle/>
          <a:p>
            <a:r>
              <a:rPr lang="en-US" sz="2400" b="1" dirty="0">
                <a:solidFill>
                  <a:schemeClr val="accent2"/>
                </a:solidFill>
              </a:rPr>
              <a:t>BLOCK CHAIN FOR IOT </a:t>
            </a:r>
            <a:endParaRPr lang="en-IN" sz="2400" b="1" dirty="0">
              <a:solidFill>
                <a:schemeClr val="accent2"/>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pic>
        <p:nvPicPr>
          <p:cNvPr id="7" name="Picture 2">
            <a:extLst>
              <a:ext uri="{FF2B5EF4-FFF2-40B4-BE49-F238E27FC236}">
                <a16:creationId xmlns:a16="http://schemas.microsoft.com/office/drawing/2014/main" id="{8FBADD24-CBA4-4FDE-B148-6D0127D1F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86" y="1640910"/>
            <a:ext cx="8300051" cy="50147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8A8105C-F77D-48F4-B24D-0150F05F09E8}"/>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25167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291986" y="709322"/>
            <a:ext cx="7999758" cy="461665"/>
          </a:xfrm>
          <a:prstGeom prst="rect">
            <a:avLst/>
          </a:prstGeom>
        </p:spPr>
        <p:txBody>
          <a:bodyPr wrap="square">
            <a:spAutoFit/>
          </a:bodyPr>
          <a:lstStyle/>
          <a:p>
            <a:r>
              <a:rPr lang="en-US" sz="2400" b="1" dirty="0">
                <a:solidFill>
                  <a:schemeClr val="accent2"/>
                </a:solidFill>
              </a:rPr>
              <a:t>BLOCKCHAIN FOR IoT</a:t>
            </a:r>
            <a:endParaRPr lang="en-IN" sz="2400" dirty="0">
              <a:solidFill>
                <a:schemeClr val="accent2"/>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D8E659-ABBD-4E58-8353-D33866EBB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2" name="Rectangle 1">
            <a:extLst>
              <a:ext uri="{FF2B5EF4-FFF2-40B4-BE49-F238E27FC236}">
                <a16:creationId xmlns:a16="http://schemas.microsoft.com/office/drawing/2014/main" id="{7C570B01-D5AD-444E-859A-BC90FD1AB0B8}"/>
              </a:ext>
            </a:extLst>
          </p:cNvPr>
          <p:cNvSpPr/>
          <p:nvPr/>
        </p:nvSpPr>
        <p:spPr>
          <a:xfrm>
            <a:off x="104383" y="1582340"/>
            <a:ext cx="6709776" cy="2308324"/>
          </a:xfrm>
          <a:prstGeom prst="rect">
            <a:avLst/>
          </a:prstGeom>
        </p:spPr>
        <p:txBody>
          <a:bodyPr wrap="square">
            <a:spAutoFit/>
          </a:bodyPr>
          <a:lstStyle/>
          <a:p>
            <a:pPr algn="just" fontAlgn="base"/>
            <a:r>
              <a:rPr lang="en-US" sz="2400" dirty="0"/>
              <a:t>There is a lot of development work being done for applying blockchain to IoT networks, specifically to address security issues.</a:t>
            </a:r>
          </a:p>
          <a:p>
            <a:pPr marL="285750" indent="-285750" algn="just" fontAlgn="base">
              <a:buFont typeface="Arial" panose="020B0604020202020204" pitchFamily="34" charset="0"/>
              <a:buChar char="•"/>
            </a:pPr>
            <a:r>
              <a:rPr lang="en-US" sz="2400" b="1" dirty="0"/>
              <a:t>Watson IoT </a:t>
            </a:r>
          </a:p>
          <a:p>
            <a:pPr marL="285750" indent="-285750" algn="just" fontAlgn="base">
              <a:buFont typeface="Arial" panose="020B0604020202020204" pitchFamily="34" charset="0"/>
              <a:buChar char="•"/>
            </a:pPr>
            <a:r>
              <a:rPr lang="en-US" sz="2400" b="1" dirty="0"/>
              <a:t>Maru</a:t>
            </a:r>
            <a:endParaRPr lang="en-US" sz="2400" dirty="0"/>
          </a:p>
          <a:p>
            <a:pPr marL="285750" indent="-285750" algn="just" fontAlgn="base">
              <a:buFont typeface="Arial" panose="020B0604020202020204" pitchFamily="34" charset="0"/>
              <a:buChar char="•"/>
            </a:pPr>
            <a:r>
              <a:rPr lang="en-US" sz="2400" b="1" dirty="0"/>
              <a:t>Telstra</a:t>
            </a:r>
            <a:endParaRPr lang="en-US" dirty="0"/>
          </a:p>
        </p:txBody>
      </p:sp>
      <p:sp>
        <p:nvSpPr>
          <p:cNvPr id="7" name="Rectangle 6">
            <a:extLst>
              <a:ext uri="{FF2B5EF4-FFF2-40B4-BE49-F238E27FC236}">
                <a16:creationId xmlns:a16="http://schemas.microsoft.com/office/drawing/2014/main" id="{B3904D0B-A81E-4FB0-B1AB-83EF0EA1DB14}"/>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9505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Development Platforms	</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61335E2-4B6C-4A32-9528-152705B1490F}"/>
              </a:ext>
            </a:extLst>
          </p:cNvPr>
          <p:cNvSpPr/>
          <p:nvPr/>
        </p:nvSpPr>
        <p:spPr>
          <a:xfrm>
            <a:off x="331632" y="1571224"/>
            <a:ext cx="7375454" cy="2554545"/>
          </a:xfrm>
          <a:prstGeom prst="rect">
            <a:avLst/>
          </a:prstGeom>
        </p:spPr>
        <p:txBody>
          <a:bodyPr wrap="square">
            <a:spAutoFit/>
          </a:bodyPr>
          <a:lstStyle/>
          <a:p>
            <a:pPr marL="457200" indent="-457200" algn="just">
              <a:buFont typeface="Arial" panose="020B0604020202020204" pitchFamily="34" charset="0"/>
              <a:buChar char="•"/>
            </a:pPr>
            <a:r>
              <a:rPr lang="en-US" sz="3200" dirty="0"/>
              <a:t>Ethereum</a:t>
            </a:r>
          </a:p>
          <a:p>
            <a:pPr marL="457200" indent="-457200" algn="just">
              <a:buFont typeface="Arial" panose="020B0604020202020204" pitchFamily="34" charset="0"/>
              <a:buChar char="•"/>
            </a:pPr>
            <a:r>
              <a:rPr lang="en-US" sz="3200" dirty="0"/>
              <a:t>Hyperledger Fabric</a:t>
            </a:r>
          </a:p>
          <a:p>
            <a:pPr marL="457200" indent="-457200" algn="just">
              <a:buFont typeface="Arial" panose="020B0604020202020204" pitchFamily="34" charset="0"/>
              <a:buChar char="•"/>
            </a:pPr>
            <a:r>
              <a:rPr lang="en-US" sz="3200" dirty="0"/>
              <a:t>IBMs Blue Mix</a:t>
            </a:r>
          </a:p>
          <a:p>
            <a:pPr marL="457200" indent="-457200" algn="just">
              <a:buFont typeface="Arial" panose="020B0604020202020204" pitchFamily="34" charset="0"/>
              <a:buChar char="•"/>
            </a:pPr>
            <a:r>
              <a:rPr lang="en-US" sz="3200" dirty="0"/>
              <a:t>RIPPLE</a:t>
            </a:r>
          </a:p>
          <a:p>
            <a:pPr marL="457200" indent="-457200" algn="just">
              <a:buFont typeface="Arial" panose="020B0604020202020204" pitchFamily="34" charset="0"/>
              <a:buChar char="•"/>
            </a:pPr>
            <a:r>
              <a:rPr lang="en-US" sz="3200" dirty="0"/>
              <a:t>Multichain</a:t>
            </a:r>
          </a:p>
        </p:txBody>
      </p:sp>
      <p:sp>
        <p:nvSpPr>
          <p:cNvPr id="5" name="Rectangle 4">
            <a:extLst>
              <a:ext uri="{FF2B5EF4-FFF2-40B4-BE49-F238E27FC236}">
                <a16:creationId xmlns:a16="http://schemas.microsoft.com/office/drawing/2014/main" id="{D8A77D0C-9059-4285-96CD-D853E9BF6B2F}"/>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50582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Supplemental readings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61335E2-4B6C-4A32-9528-152705B1490F}"/>
              </a:ext>
            </a:extLst>
          </p:cNvPr>
          <p:cNvSpPr/>
          <p:nvPr/>
        </p:nvSpPr>
        <p:spPr>
          <a:xfrm>
            <a:off x="331632" y="1571224"/>
            <a:ext cx="10056552" cy="2677656"/>
          </a:xfrm>
          <a:prstGeom prst="rect">
            <a:avLst/>
          </a:prstGeom>
        </p:spPr>
        <p:txBody>
          <a:bodyPr wrap="square">
            <a:spAutoFit/>
          </a:bodyPr>
          <a:lstStyle/>
          <a:p>
            <a:pPr marL="457200" indent="-457200" algn="just">
              <a:buFont typeface="Arial" panose="020B0604020202020204" pitchFamily="34" charset="0"/>
              <a:buChar char="•"/>
            </a:pPr>
            <a:r>
              <a:rPr lang="en-US" sz="2800" dirty="0">
                <a:hlinkClick r:id="rId2"/>
              </a:rPr>
              <a:t>https://blockchainhub.net/</a:t>
            </a:r>
            <a:endParaRPr lang="en-US" sz="2800" dirty="0"/>
          </a:p>
          <a:p>
            <a:pPr marL="457200" indent="-457200" algn="just">
              <a:buFont typeface="Arial" panose="020B0604020202020204" pitchFamily="34" charset="0"/>
              <a:buChar char="•"/>
            </a:pPr>
            <a:r>
              <a:rPr lang="en-US" sz="2800" u="sng" dirty="0">
                <a:hlinkClick r:id="rId3"/>
              </a:rPr>
              <a:t>https://www.bosch.com/stories/blockchain-technology-explained/</a:t>
            </a:r>
            <a:r>
              <a:rPr lang="en-US" sz="2800" dirty="0"/>
              <a:t> </a:t>
            </a:r>
          </a:p>
          <a:p>
            <a:pPr marL="457200" indent="-457200" algn="just">
              <a:buFont typeface="Arial" panose="020B0604020202020204" pitchFamily="34" charset="0"/>
              <a:buChar char="•"/>
            </a:pPr>
            <a:r>
              <a:rPr lang="en-US" sz="2800" u="sng" dirty="0">
                <a:hlinkClick r:id="rId4"/>
              </a:rPr>
              <a:t>https://ieeexplore.ieee.org/document/8946277</a:t>
            </a:r>
            <a:r>
              <a:rPr lang="en-US" sz="2800" dirty="0"/>
              <a:t> </a:t>
            </a:r>
          </a:p>
          <a:p>
            <a:pPr marL="457200" indent="-457200" algn="just">
              <a:buFont typeface="Arial" panose="020B0604020202020204" pitchFamily="34" charset="0"/>
              <a:buChar char="•"/>
            </a:pPr>
            <a:r>
              <a:rPr lang="en-US" sz="2800" u="sng" dirty="0">
                <a:hlinkClick r:id="rId5"/>
              </a:rPr>
              <a:t>https://ieeexplore.ieee.org/document/8840920</a:t>
            </a:r>
            <a:r>
              <a:rPr lang="en-US" sz="2800" dirty="0"/>
              <a:t> </a:t>
            </a:r>
          </a:p>
          <a:p>
            <a:pPr marL="457200" indent="-457200" algn="just">
              <a:buFont typeface="Arial" panose="020B0604020202020204" pitchFamily="34" charset="0"/>
              <a:buChar char="•"/>
            </a:pPr>
            <a:r>
              <a:rPr lang="en-US" sz="2800" u="sng" dirty="0">
                <a:hlinkClick r:id="rId6"/>
              </a:rPr>
              <a:t>https://www.youtube.com/watch?v=yubzJw0uiE4</a:t>
            </a:r>
            <a:r>
              <a:rPr lang="en-US" sz="2800" dirty="0"/>
              <a:t> </a:t>
            </a:r>
          </a:p>
        </p:txBody>
      </p:sp>
      <p:sp>
        <p:nvSpPr>
          <p:cNvPr id="5" name="Rectangle 4">
            <a:extLst>
              <a:ext uri="{FF2B5EF4-FFF2-40B4-BE49-F238E27FC236}">
                <a16:creationId xmlns:a16="http://schemas.microsoft.com/office/drawing/2014/main" id="{D8A77D0C-9059-4285-96CD-D853E9BF6B2F}"/>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519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473B520-A9D1-472D-B234-C4032DD0E596}"/>
              </a:ext>
            </a:extLst>
          </p:cNvPr>
          <p:cNvCxnSpPr>
            <a:cxnSpLocks/>
          </p:cNvCxnSpPr>
          <p:nvPr/>
        </p:nvCxnSpPr>
        <p:spPr>
          <a:xfrm flipV="1">
            <a:off x="5448168" y="288730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43E8D5-98D6-4BA6-B3EA-B5411DA566A9}"/>
              </a:ext>
            </a:extLst>
          </p:cNvPr>
          <p:cNvSpPr/>
          <p:nvPr/>
        </p:nvSpPr>
        <p:spPr>
          <a:xfrm>
            <a:off x="5460537" y="4049738"/>
            <a:ext cx="7497214" cy="461665"/>
          </a:xfrm>
          <a:prstGeom prst="rect">
            <a:avLst/>
          </a:prstGeom>
        </p:spPr>
        <p:txBody>
          <a:bodyPr wrap="square">
            <a:spAutoFit/>
          </a:bodyPr>
          <a:lstStyle/>
          <a:p>
            <a:r>
              <a:rPr lang="en-US" sz="2400" b="1" dirty="0"/>
              <a:t>sunithar@pes.edu</a:t>
            </a:r>
            <a:endParaRPr lang="en-IN" sz="2400" b="1" dirty="0"/>
          </a:p>
        </p:txBody>
      </p:sp>
      <p:sp>
        <p:nvSpPr>
          <p:cNvPr id="12" name="Rectangle 11">
            <a:extLst>
              <a:ext uri="{FF2B5EF4-FFF2-40B4-BE49-F238E27FC236}">
                <a16:creationId xmlns:a16="http://schemas.microsoft.com/office/drawing/2014/main" id="{A9F03FCF-7A6F-4612-88F7-18437FC4F2ED}"/>
              </a:ext>
            </a:extLst>
          </p:cNvPr>
          <p:cNvSpPr/>
          <p:nvPr/>
        </p:nvSpPr>
        <p:spPr>
          <a:xfrm>
            <a:off x="5460537" y="4573019"/>
            <a:ext cx="6557292" cy="461665"/>
          </a:xfrm>
          <a:prstGeom prst="rect">
            <a:avLst/>
          </a:prstGeom>
        </p:spPr>
        <p:txBody>
          <a:bodyPr wrap="square">
            <a:spAutoFit/>
          </a:bodyPr>
          <a:lstStyle/>
          <a:p>
            <a:r>
              <a:rPr lang="en-US" sz="2400" dirty="0"/>
              <a:t>+91 80 6666 3333 Extn 721</a:t>
            </a:r>
            <a:endParaRPr lang="en-IN" sz="2400" dirty="0"/>
          </a:p>
        </p:txBody>
      </p:sp>
      <p:grpSp>
        <p:nvGrpSpPr>
          <p:cNvPr id="13" name="Group 12">
            <a:extLst>
              <a:ext uri="{FF2B5EF4-FFF2-40B4-BE49-F238E27FC236}">
                <a16:creationId xmlns:a16="http://schemas.microsoft.com/office/drawing/2014/main" id="{0B436274-E913-46F7-B58F-E0B0713EC594}"/>
              </a:ext>
            </a:extLst>
          </p:cNvPr>
          <p:cNvGrpSpPr/>
          <p:nvPr/>
        </p:nvGrpSpPr>
        <p:grpSpPr>
          <a:xfrm>
            <a:off x="313844" y="349466"/>
            <a:ext cx="11518407" cy="6218388"/>
            <a:chOff x="313844" y="349466"/>
            <a:chExt cx="11518407" cy="6218388"/>
          </a:xfrm>
          <a:solidFill>
            <a:schemeClr val="accent2">
              <a:lumMod val="75000"/>
            </a:schemeClr>
          </a:solidFill>
        </p:grpSpPr>
        <p:sp>
          <p:nvSpPr>
            <p:cNvPr id="14" name="Rectangle 13">
              <a:extLst>
                <a:ext uri="{FF2B5EF4-FFF2-40B4-BE49-F238E27FC236}">
                  <a16:creationId xmlns:a16="http://schemas.microsoft.com/office/drawing/2014/main" id="{54B9092D-46D3-4724-A230-51F43D78A967}"/>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5E94C15-EFC4-4DC4-AE91-4D6631C438BE}"/>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828287AB-A481-4BDF-BE49-1BBA364237E1}"/>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C3328F7-E593-44F8-A55A-576E1E3E973D}"/>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8" name="Picture 17" descr="A close up of a logo&#10;&#10;Description automatically generated">
            <a:extLst>
              <a:ext uri="{FF2B5EF4-FFF2-40B4-BE49-F238E27FC236}">
                <a16:creationId xmlns:a16="http://schemas.microsoft.com/office/drawing/2014/main" id="{A88F3CC2-5C5B-4685-8D94-FFC4B5D64C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974" y="1606241"/>
            <a:ext cx="2369218" cy="3550188"/>
          </a:xfrm>
          <a:prstGeom prst="rect">
            <a:avLst/>
          </a:prstGeom>
        </p:spPr>
      </p:pic>
      <p:sp>
        <p:nvSpPr>
          <p:cNvPr id="19" name="Rectangle 18">
            <a:extLst>
              <a:ext uri="{FF2B5EF4-FFF2-40B4-BE49-F238E27FC236}">
                <a16:creationId xmlns:a16="http://schemas.microsoft.com/office/drawing/2014/main" id="{94BAC35B-0C86-48BD-81AE-8629CCB2734E}"/>
              </a:ext>
            </a:extLst>
          </p:cNvPr>
          <p:cNvSpPr/>
          <p:nvPr/>
        </p:nvSpPr>
        <p:spPr>
          <a:xfrm>
            <a:off x="5448168" y="2049518"/>
            <a:ext cx="4603806" cy="665240"/>
          </a:xfrm>
          <a:prstGeom prst="rect">
            <a:avLst/>
          </a:prstGeom>
        </p:spPr>
        <p:txBody>
          <a:bodyPr wrap="square">
            <a:spAutoFit/>
          </a:bodyPr>
          <a:lstStyle/>
          <a:p>
            <a:r>
              <a:rPr lang="en-US" sz="3600" b="1" dirty="0">
                <a:solidFill>
                  <a:schemeClr val="accent2">
                    <a:lumMod val="75000"/>
                  </a:schemeClr>
                </a:solidFill>
              </a:rPr>
              <a:t>T</a:t>
            </a:r>
            <a:r>
              <a:rPr lang="en-IN" sz="3600" b="1" dirty="0">
                <a:solidFill>
                  <a:schemeClr val="accent2">
                    <a:lumMod val="75000"/>
                  </a:schemeClr>
                </a:solidFill>
              </a:rPr>
              <a:t>HANK YOU</a:t>
            </a:r>
          </a:p>
        </p:txBody>
      </p:sp>
      <p:sp>
        <p:nvSpPr>
          <p:cNvPr id="20" name="Rectangle 19">
            <a:extLst>
              <a:ext uri="{FF2B5EF4-FFF2-40B4-BE49-F238E27FC236}">
                <a16:creationId xmlns:a16="http://schemas.microsoft.com/office/drawing/2014/main" id="{97E8DF64-61DB-4438-8664-105788459AD2}"/>
              </a:ext>
            </a:extLst>
          </p:cNvPr>
          <p:cNvSpPr/>
          <p:nvPr/>
        </p:nvSpPr>
        <p:spPr>
          <a:xfrm>
            <a:off x="5448168" y="3128242"/>
            <a:ext cx="7497214" cy="461665"/>
          </a:xfrm>
          <a:prstGeom prst="rect">
            <a:avLst/>
          </a:prstGeom>
        </p:spPr>
        <p:txBody>
          <a:bodyPr wrap="square">
            <a:spAutoFit/>
          </a:bodyPr>
          <a:lstStyle/>
          <a:p>
            <a:r>
              <a:rPr lang="en-US" sz="2400" b="1" dirty="0"/>
              <a:t>Sunitha R</a:t>
            </a:r>
            <a:endParaRPr lang="en-IN" sz="2400" b="1" dirty="0"/>
          </a:p>
        </p:txBody>
      </p:sp>
      <p:sp>
        <p:nvSpPr>
          <p:cNvPr id="21" name="Rectangle 20">
            <a:extLst>
              <a:ext uri="{FF2B5EF4-FFF2-40B4-BE49-F238E27FC236}">
                <a16:creationId xmlns:a16="http://schemas.microsoft.com/office/drawing/2014/main" id="{0916C8C7-6436-48A9-9CF7-1AAC7653EAAE}"/>
              </a:ext>
            </a:extLst>
          </p:cNvPr>
          <p:cNvSpPr/>
          <p:nvPr/>
        </p:nvSpPr>
        <p:spPr>
          <a:xfrm>
            <a:off x="5448168" y="3525847"/>
            <a:ext cx="7497214" cy="461665"/>
          </a:xfrm>
          <a:prstGeom prst="rect">
            <a:avLst/>
          </a:prstGeom>
        </p:spPr>
        <p:txBody>
          <a:bodyPr wrap="square">
            <a:spAutoFit/>
          </a:bodyPr>
          <a:lstStyle/>
          <a:p>
            <a:r>
              <a:rPr lang="en-US" sz="2400" dirty="0"/>
              <a:t>Department of Computer Science Engineering</a:t>
            </a:r>
            <a:endParaRPr lang="en-IN" sz="2400" dirty="0"/>
          </a:p>
        </p:txBody>
      </p:sp>
    </p:spTree>
    <p:extLst>
      <p:ext uri="{BB962C8B-B14F-4D97-AF65-F5344CB8AC3E}">
        <p14:creationId xmlns:p14="http://schemas.microsoft.com/office/powerpoint/2010/main" val="145950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523220"/>
          </a:xfrm>
          <a:prstGeom prst="rect">
            <a:avLst/>
          </a:prstGeom>
        </p:spPr>
        <p:txBody>
          <a:bodyPr wrap="square">
            <a:spAutoFit/>
          </a:bodyPr>
          <a:lstStyle/>
          <a:p>
            <a:r>
              <a:rPr lang="en-IN" sz="2800" b="1" dirty="0">
                <a:solidFill>
                  <a:schemeClr val="accent2">
                    <a:lumMod val="75000"/>
                  </a:schemeClr>
                </a:solidFill>
              </a:rPr>
              <a:t>What is Blockchain?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34ADF7FB-1685-4E45-A9D0-F172EE0B8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4509" y="454900"/>
            <a:ext cx="933598" cy="1398963"/>
          </a:xfrm>
          <a:prstGeom prst="rect">
            <a:avLst/>
          </a:prstGeom>
        </p:spPr>
      </p:pic>
      <p:sp>
        <p:nvSpPr>
          <p:cNvPr id="13" name="TextBox 12">
            <a:extLst>
              <a:ext uri="{FF2B5EF4-FFF2-40B4-BE49-F238E27FC236}">
                <a16:creationId xmlns:a16="http://schemas.microsoft.com/office/drawing/2014/main" id="{3FB85507-9736-40DA-AB81-0A26BF4C95EB}"/>
              </a:ext>
            </a:extLst>
          </p:cNvPr>
          <p:cNvSpPr txBox="1"/>
          <p:nvPr/>
        </p:nvSpPr>
        <p:spPr>
          <a:xfrm>
            <a:off x="331632" y="1519354"/>
            <a:ext cx="7960111" cy="5092484"/>
          </a:xfrm>
          <a:prstGeom prst="rect">
            <a:avLst/>
          </a:prstGeom>
          <a:noFill/>
        </p:spPr>
        <p:txBody>
          <a:bodyPr wrap="square">
            <a:spAutoFit/>
          </a:bodyPr>
          <a:lstStyle/>
          <a:p>
            <a:pPr marL="342900" marR="0" lvl="0" indent="-342900" algn="just">
              <a:lnSpc>
                <a:spcPct val="107000"/>
              </a:lnSpc>
              <a:spcBef>
                <a:spcPts val="0"/>
              </a:spcBef>
              <a:spcAft>
                <a:spcPts val="0"/>
              </a:spcAft>
              <a:buFont typeface="Symbol" panose="05050102010706020507" pitchFamily="18" charset="2"/>
              <a:buChar char=""/>
              <a:tabLst>
                <a:tab pos="3429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It is an “</a:t>
            </a:r>
            <a:r>
              <a:rPr lang="en-US" sz="2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Open, Distributed ledger </a:t>
            </a:r>
            <a:r>
              <a:rPr lang="en-US" sz="2800" dirty="0">
                <a:effectLst/>
                <a:latin typeface="Calibri" panose="020F0502020204030204" pitchFamily="34" charset="0"/>
                <a:ea typeface="Calibri" panose="020F0502020204030204" pitchFamily="34" charset="0"/>
                <a:cs typeface="Times New Roman" panose="02020603050405020304" pitchFamily="18" charset="0"/>
              </a:rPr>
              <a:t>that can record transactions between two parties in a </a:t>
            </a:r>
            <a:r>
              <a:rPr lang="en-US" sz="2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Verifiable</a:t>
            </a:r>
            <a:r>
              <a:rPr lang="en-US" sz="2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Permanent</a:t>
            </a:r>
            <a:r>
              <a:rPr lang="en-US" sz="2800" dirty="0">
                <a:effectLst/>
                <a:latin typeface="Calibri" panose="020F0502020204030204" pitchFamily="34" charset="0"/>
                <a:ea typeface="Calibri" panose="020F0502020204030204" pitchFamily="34" charset="0"/>
                <a:cs typeface="Times New Roman" panose="02020603050405020304" pitchFamily="18" charset="0"/>
              </a:rPr>
              <a:t> way”</a:t>
            </a:r>
          </a:p>
          <a:p>
            <a:pPr marL="342900" marR="0" lvl="0" indent="-342900" algn="just">
              <a:lnSpc>
                <a:spcPct val="107000"/>
              </a:lnSpc>
              <a:spcBef>
                <a:spcPts val="0"/>
              </a:spcBef>
              <a:spcAft>
                <a:spcPts val="800"/>
              </a:spcAft>
              <a:buFont typeface="Symbol" panose="05050102010706020507" pitchFamily="18" charset="2"/>
              <a:buChar char=""/>
              <a:tabLst>
                <a:tab pos="34290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F</a:t>
            </a:r>
            <a:r>
              <a:rPr lang="en-US" sz="2800" dirty="0">
                <a:effectLst/>
                <a:latin typeface="Calibri" panose="020F0502020204030204" pitchFamily="34" charset="0"/>
                <a:ea typeface="Calibri" panose="020F0502020204030204" pitchFamily="34" charset="0"/>
                <a:cs typeface="Times New Roman" panose="02020603050405020304" pitchFamily="18" charset="0"/>
              </a:rPr>
              <a:t>ew keywords like</a:t>
            </a:r>
          </a:p>
          <a:p>
            <a:pPr marL="742950" marR="0" lvl="1" indent="-285750" algn="just">
              <a:lnSpc>
                <a:spcPct val="107000"/>
              </a:lnSpc>
              <a:spcBef>
                <a:spcPts val="0"/>
              </a:spcBef>
              <a:spcAft>
                <a:spcPts val="800"/>
              </a:spcAft>
              <a:buFont typeface="Courier New" panose="02070309020205020404" pitchFamily="49" charset="0"/>
              <a:buChar char="o"/>
              <a:tabLst>
                <a:tab pos="3429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Open (Accessible to all)</a:t>
            </a:r>
          </a:p>
          <a:p>
            <a:pPr marL="742950" marR="0" lvl="1" indent="-285750" algn="just">
              <a:lnSpc>
                <a:spcPct val="107000"/>
              </a:lnSpc>
              <a:spcBef>
                <a:spcPts val="0"/>
              </a:spcBef>
              <a:spcAft>
                <a:spcPts val="800"/>
              </a:spcAft>
              <a:buFont typeface="Courier New" panose="02070309020205020404" pitchFamily="49" charset="0"/>
              <a:buChar char="o"/>
              <a:tabLst>
                <a:tab pos="3429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Distributed or Decentralized (No single party control)</a:t>
            </a:r>
          </a:p>
          <a:p>
            <a:pPr marL="742950" marR="0" lvl="1" indent="-285750" algn="just">
              <a:lnSpc>
                <a:spcPct val="107000"/>
              </a:lnSpc>
              <a:spcBef>
                <a:spcPts val="0"/>
              </a:spcBef>
              <a:spcAft>
                <a:spcPts val="800"/>
              </a:spcAft>
              <a:buFont typeface="Courier New" panose="02070309020205020404" pitchFamily="49" charset="0"/>
              <a:buChar char="o"/>
              <a:tabLst>
                <a:tab pos="3429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Verifiable (Everyone can the validity of the information)</a:t>
            </a:r>
          </a:p>
          <a:p>
            <a:pPr marL="742950" marR="0" lvl="1" indent="-285750" algn="just">
              <a:lnSpc>
                <a:spcPct val="107000"/>
              </a:lnSpc>
              <a:spcBef>
                <a:spcPts val="0"/>
              </a:spcBef>
              <a:spcAft>
                <a:spcPts val="800"/>
              </a:spcAft>
              <a:buFont typeface="Courier New" panose="02070309020205020404" pitchFamily="49" charset="0"/>
              <a:buChar char="o"/>
              <a:tabLst>
                <a:tab pos="3429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Permanent (The information is persistent)</a:t>
            </a:r>
          </a:p>
        </p:txBody>
      </p:sp>
      <p:sp>
        <p:nvSpPr>
          <p:cNvPr id="6" name="Rectangle 5">
            <a:extLst>
              <a:ext uri="{FF2B5EF4-FFF2-40B4-BE49-F238E27FC236}">
                <a16:creationId xmlns:a16="http://schemas.microsoft.com/office/drawing/2014/main" id="{18E90D02-9D87-49A4-B3AF-446270C9AFDC}"/>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1444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fade">
                                      <p:cBhvr>
                                        <p:cTn id="35" dur="1000"/>
                                        <p:tgtEl>
                                          <p:spTgt spid="13">
                                            <p:txEl>
                                              <p:pRg st="4" end="4"/>
                                            </p:txEl>
                                          </p:spTgt>
                                        </p:tgtEl>
                                      </p:cBhvr>
                                    </p:animEffect>
                                    <p:anim calcmode="lin" valueType="num">
                                      <p:cBhvr>
                                        <p:cTn id="3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xEl>
                                              <p:pRg st="5" end="5"/>
                                            </p:txEl>
                                          </p:spTgt>
                                        </p:tgtEl>
                                        <p:attrNameLst>
                                          <p:attrName>style.visibility</p:attrName>
                                        </p:attrNameLst>
                                      </p:cBhvr>
                                      <p:to>
                                        <p:strVal val="visible"/>
                                      </p:to>
                                    </p:set>
                                    <p:animEffect transition="in" filter="fade">
                                      <p:cBhvr>
                                        <p:cTn id="42" dur="1000"/>
                                        <p:tgtEl>
                                          <p:spTgt spid="13">
                                            <p:txEl>
                                              <p:pRg st="5" end="5"/>
                                            </p:txEl>
                                          </p:spTgt>
                                        </p:tgtEl>
                                      </p:cBhvr>
                                    </p:animEffect>
                                    <p:anim calcmode="lin" valueType="num">
                                      <p:cBhvr>
                                        <p:cTn id="43"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523220"/>
          </a:xfrm>
          <a:prstGeom prst="rect">
            <a:avLst/>
          </a:prstGeom>
        </p:spPr>
        <p:txBody>
          <a:bodyPr wrap="square">
            <a:spAutoFit/>
          </a:bodyPr>
          <a:lstStyle/>
          <a:p>
            <a:r>
              <a:rPr lang="en-US" sz="2800" b="1" dirty="0">
                <a:solidFill>
                  <a:schemeClr val="accent2">
                    <a:lumMod val="75000"/>
                  </a:schemeClr>
                </a:solidFill>
              </a:rPr>
              <a:t>Traditional way of sharing documents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34ADF7FB-1685-4E45-A9D0-F172EE0B8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4509" y="454900"/>
            <a:ext cx="933598" cy="1398963"/>
          </a:xfrm>
          <a:prstGeom prst="rect">
            <a:avLst/>
          </a:prstGeom>
        </p:spPr>
      </p:pic>
      <p:pic>
        <p:nvPicPr>
          <p:cNvPr id="6" name="Picture 5">
            <a:extLst>
              <a:ext uri="{FF2B5EF4-FFF2-40B4-BE49-F238E27FC236}">
                <a16:creationId xmlns:a16="http://schemas.microsoft.com/office/drawing/2014/main" id="{FA57FA7C-D28B-4C00-8421-00CA3C19A52E}"/>
              </a:ext>
            </a:extLst>
          </p:cNvPr>
          <p:cNvPicPr>
            <a:picLocks noChangeAspect="1"/>
          </p:cNvPicPr>
          <p:nvPr/>
        </p:nvPicPr>
        <p:blipFill>
          <a:blip r:embed="rId3"/>
          <a:stretch>
            <a:fillRect/>
          </a:stretch>
        </p:blipFill>
        <p:spPr>
          <a:xfrm>
            <a:off x="371880" y="3180935"/>
            <a:ext cx="9084039" cy="3279823"/>
          </a:xfrm>
          <a:prstGeom prst="rect">
            <a:avLst/>
          </a:prstGeom>
        </p:spPr>
      </p:pic>
      <p:sp>
        <p:nvSpPr>
          <p:cNvPr id="7" name="Rectangle 6">
            <a:extLst>
              <a:ext uri="{FF2B5EF4-FFF2-40B4-BE49-F238E27FC236}">
                <a16:creationId xmlns:a16="http://schemas.microsoft.com/office/drawing/2014/main" id="{09B9692D-8DD2-44F7-B2CB-53C005F2FCAA}"/>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47148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Shared Google Doc</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34ADF7FB-1685-4E45-A9D0-F172EE0B8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4509" y="454900"/>
            <a:ext cx="933598" cy="1398963"/>
          </a:xfrm>
          <a:prstGeom prst="rect">
            <a:avLst/>
          </a:prstGeom>
        </p:spPr>
      </p:pic>
      <p:pic>
        <p:nvPicPr>
          <p:cNvPr id="7" name="Picture 6">
            <a:extLst>
              <a:ext uri="{FF2B5EF4-FFF2-40B4-BE49-F238E27FC236}">
                <a16:creationId xmlns:a16="http://schemas.microsoft.com/office/drawing/2014/main" id="{F61999B2-6A3C-43CC-8400-32FB9B82953C}"/>
              </a:ext>
            </a:extLst>
          </p:cNvPr>
          <p:cNvPicPr>
            <a:picLocks noChangeAspect="1"/>
          </p:cNvPicPr>
          <p:nvPr/>
        </p:nvPicPr>
        <p:blipFill>
          <a:blip r:embed="rId3"/>
          <a:stretch>
            <a:fillRect/>
          </a:stretch>
        </p:blipFill>
        <p:spPr>
          <a:xfrm>
            <a:off x="149901" y="2562032"/>
            <a:ext cx="8141843" cy="3089257"/>
          </a:xfrm>
          <a:prstGeom prst="rect">
            <a:avLst/>
          </a:prstGeom>
        </p:spPr>
      </p:pic>
      <p:sp>
        <p:nvSpPr>
          <p:cNvPr id="9" name="Rectangle 8">
            <a:extLst>
              <a:ext uri="{FF2B5EF4-FFF2-40B4-BE49-F238E27FC236}">
                <a16:creationId xmlns:a16="http://schemas.microsoft.com/office/drawing/2014/main" id="{84D3BF4A-F98B-4C19-A42E-A0F2ED561115}"/>
              </a:ext>
            </a:extLst>
          </p:cNvPr>
          <p:cNvSpPr/>
          <p:nvPr/>
        </p:nvSpPr>
        <p:spPr>
          <a:xfrm>
            <a:off x="-8308" y="1620453"/>
            <a:ext cx="7530010" cy="461665"/>
          </a:xfrm>
          <a:prstGeom prst="rect">
            <a:avLst/>
          </a:prstGeom>
        </p:spPr>
        <p:txBody>
          <a:bodyPr wrap="none">
            <a:spAutoFit/>
          </a:bodyPr>
          <a:lstStyle/>
          <a:p>
            <a:r>
              <a:rPr lang="en-US" sz="2400" dirty="0"/>
              <a:t>Shared Google Doc: both the users can edit simultaneously</a:t>
            </a:r>
            <a:endParaRPr lang="en-IN" sz="2400" dirty="0">
              <a:solidFill>
                <a:srgbClr val="DFA267"/>
              </a:solidFill>
            </a:endParaRPr>
          </a:p>
        </p:txBody>
      </p:sp>
      <p:sp>
        <p:nvSpPr>
          <p:cNvPr id="10" name="Rectangle 9">
            <a:extLst>
              <a:ext uri="{FF2B5EF4-FFF2-40B4-BE49-F238E27FC236}">
                <a16:creationId xmlns:a16="http://schemas.microsoft.com/office/drawing/2014/main" id="{49FD92D8-6645-466A-A856-4EA475199CE9}"/>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221234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Need for Blockchain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34ADF7FB-1685-4E45-A9D0-F172EE0B8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4509" y="454900"/>
            <a:ext cx="933598" cy="1398963"/>
          </a:xfrm>
          <a:prstGeom prst="rect">
            <a:avLst/>
          </a:prstGeom>
        </p:spPr>
      </p:pic>
      <p:sp>
        <p:nvSpPr>
          <p:cNvPr id="10" name="Rectangle 9">
            <a:extLst>
              <a:ext uri="{FF2B5EF4-FFF2-40B4-BE49-F238E27FC236}">
                <a16:creationId xmlns:a16="http://schemas.microsoft.com/office/drawing/2014/main" id="{2C6EA44F-9B16-4D6F-B0C6-237931ED4255}"/>
              </a:ext>
            </a:extLst>
          </p:cNvPr>
          <p:cNvSpPr/>
          <p:nvPr/>
        </p:nvSpPr>
        <p:spPr>
          <a:xfrm>
            <a:off x="14904" y="1624951"/>
            <a:ext cx="9219038" cy="3416320"/>
          </a:xfrm>
          <a:prstGeom prst="rect">
            <a:avLst/>
          </a:prstGeom>
        </p:spPr>
        <p:txBody>
          <a:bodyPr wrap="square">
            <a:spAutoFit/>
          </a:bodyPr>
          <a:lstStyle/>
          <a:p>
            <a:pPr marL="342900" indent="-342900">
              <a:buFont typeface="Wingdings" panose="05000000000000000000" pitchFamily="2" charset="2"/>
              <a:buChar char="Ø"/>
            </a:pPr>
            <a:r>
              <a:rPr lang="en-US" sz="2400" dirty="0"/>
              <a:t>Solution to the problems of Traditional way of sharing documents is Blockchain (Internet database).</a:t>
            </a:r>
          </a:p>
          <a:p>
            <a:pPr marL="342900" indent="-342900">
              <a:buFont typeface="Wingdings" panose="05000000000000000000" pitchFamily="2" charset="2"/>
              <a:buChar char="Ø"/>
            </a:pPr>
            <a:r>
              <a:rPr lang="en-US" sz="2400" dirty="0"/>
              <a:t>Everyone edits data on their local copy of the document, the Internet will take care of Ensuring consistency</a:t>
            </a:r>
          </a:p>
          <a:p>
            <a:pPr marL="342900" indent="-342900">
              <a:buFont typeface="Wingdings" panose="05000000000000000000" pitchFamily="2" charset="2"/>
              <a:buChar char="Ø"/>
            </a:pPr>
            <a:r>
              <a:rPr lang="en-US" sz="2400" dirty="0"/>
              <a:t>It is a Decentralization system.</a:t>
            </a:r>
          </a:p>
          <a:p>
            <a:endParaRPr lang="en-US" sz="2400" dirty="0"/>
          </a:p>
          <a:p>
            <a:endParaRPr lang="en-US" sz="2400" dirty="0"/>
          </a:p>
          <a:p>
            <a:endParaRPr lang="en-US" sz="2400" dirty="0"/>
          </a:p>
          <a:p>
            <a:r>
              <a:rPr lang="en-US" sz="2400" dirty="0">
                <a:solidFill>
                  <a:srgbClr val="DFA267"/>
                </a:solidFill>
              </a:rPr>
              <a:t>	</a:t>
            </a:r>
            <a:endParaRPr lang="en-IN" sz="2400" dirty="0">
              <a:solidFill>
                <a:srgbClr val="DFA267"/>
              </a:solidFill>
            </a:endParaRPr>
          </a:p>
        </p:txBody>
      </p:sp>
      <p:pic>
        <p:nvPicPr>
          <p:cNvPr id="12" name="Picture 11">
            <a:extLst>
              <a:ext uri="{FF2B5EF4-FFF2-40B4-BE49-F238E27FC236}">
                <a16:creationId xmlns:a16="http://schemas.microsoft.com/office/drawing/2014/main" id="{8585FDF9-3AF7-490C-8C16-744651B4DB16}"/>
              </a:ext>
            </a:extLst>
          </p:cNvPr>
          <p:cNvPicPr>
            <a:picLocks noChangeAspect="1"/>
          </p:cNvPicPr>
          <p:nvPr/>
        </p:nvPicPr>
        <p:blipFill>
          <a:blip r:embed="rId3"/>
          <a:stretch>
            <a:fillRect/>
          </a:stretch>
        </p:blipFill>
        <p:spPr>
          <a:xfrm>
            <a:off x="0" y="3669671"/>
            <a:ext cx="7995743" cy="2743200"/>
          </a:xfrm>
          <a:prstGeom prst="rect">
            <a:avLst/>
          </a:prstGeom>
        </p:spPr>
      </p:pic>
      <p:sp>
        <p:nvSpPr>
          <p:cNvPr id="7" name="Rectangle 6">
            <a:extLst>
              <a:ext uri="{FF2B5EF4-FFF2-40B4-BE49-F238E27FC236}">
                <a16:creationId xmlns:a16="http://schemas.microsoft.com/office/drawing/2014/main" id="{CD5CC99A-2C4B-48D3-8B08-6696A16F4EA6}"/>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368478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History of Blockchain 	</a:t>
            </a:r>
            <a:endParaRPr lang="en-IN" sz="24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A3FF433-AD0C-4B69-AEC6-ED5D475CEF66}"/>
              </a:ext>
            </a:extLst>
          </p:cNvPr>
          <p:cNvPicPr>
            <a:picLocks noChangeAspect="1"/>
          </p:cNvPicPr>
          <p:nvPr/>
        </p:nvPicPr>
        <p:blipFill>
          <a:blip r:embed="rId2"/>
          <a:stretch>
            <a:fillRect/>
          </a:stretch>
        </p:blipFill>
        <p:spPr>
          <a:xfrm>
            <a:off x="2399501" y="3429000"/>
            <a:ext cx="2989775" cy="3152775"/>
          </a:xfrm>
          <a:prstGeom prst="rect">
            <a:avLst/>
          </a:prstGeom>
        </p:spPr>
      </p:pic>
      <p:pic>
        <p:nvPicPr>
          <p:cNvPr id="3" name="Picture 2">
            <a:extLst>
              <a:ext uri="{FF2B5EF4-FFF2-40B4-BE49-F238E27FC236}">
                <a16:creationId xmlns:a16="http://schemas.microsoft.com/office/drawing/2014/main" id="{90F7AB53-45C8-4162-A6D6-E938EB8FCD39}"/>
              </a:ext>
            </a:extLst>
          </p:cNvPr>
          <p:cNvPicPr>
            <a:picLocks noChangeAspect="1"/>
          </p:cNvPicPr>
          <p:nvPr/>
        </p:nvPicPr>
        <p:blipFill>
          <a:blip r:embed="rId3"/>
          <a:stretch>
            <a:fillRect/>
          </a:stretch>
        </p:blipFill>
        <p:spPr>
          <a:xfrm>
            <a:off x="334331" y="1519354"/>
            <a:ext cx="2813604" cy="2981325"/>
          </a:xfrm>
          <a:prstGeom prst="rect">
            <a:avLst/>
          </a:prstGeom>
        </p:spPr>
      </p:pic>
      <p:pic>
        <p:nvPicPr>
          <p:cNvPr id="5" name="Picture 4">
            <a:extLst>
              <a:ext uri="{FF2B5EF4-FFF2-40B4-BE49-F238E27FC236}">
                <a16:creationId xmlns:a16="http://schemas.microsoft.com/office/drawing/2014/main" id="{B7327BCF-E02C-4DB8-80FC-7C8E3A76208F}"/>
              </a:ext>
            </a:extLst>
          </p:cNvPr>
          <p:cNvPicPr>
            <a:picLocks noChangeAspect="1"/>
          </p:cNvPicPr>
          <p:nvPr/>
        </p:nvPicPr>
        <p:blipFill>
          <a:blip r:embed="rId4"/>
          <a:stretch>
            <a:fillRect/>
          </a:stretch>
        </p:blipFill>
        <p:spPr>
          <a:xfrm>
            <a:off x="4857233" y="1519354"/>
            <a:ext cx="2989775" cy="3048000"/>
          </a:xfrm>
          <a:prstGeom prst="rect">
            <a:avLst/>
          </a:prstGeom>
        </p:spPr>
      </p:pic>
      <p:pic>
        <p:nvPicPr>
          <p:cNvPr id="6" name="Picture 5">
            <a:extLst>
              <a:ext uri="{FF2B5EF4-FFF2-40B4-BE49-F238E27FC236}">
                <a16:creationId xmlns:a16="http://schemas.microsoft.com/office/drawing/2014/main" id="{789A7E9C-CBD8-44AF-960F-C173E3132F27}"/>
              </a:ext>
            </a:extLst>
          </p:cNvPr>
          <p:cNvPicPr>
            <a:picLocks noChangeAspect="1"/>
          </p:cNvPicPr>
          <p:nvPr/>
        </p:nvPicPr>
        <p:blipFill>
          <a:blip r:embed="rId5"/>
          <a:stretch>
            <a:fillRect/>
          </a:stretch>
        </p:blipFill>
        <p:spPr>
          <a:xfrm>
            <a:off x="7105881" y="3312924"/>
            <a:ext cx="2371725" cy="2914650"/>
          </a:xfrm>
          <a:prstGeom prst="rect">
            <a:avLst/>
          </a:prstGeom>
        </p:spPr>
      </p:pic>
      <p:pic>
        <p:nvPicPr>
          <p:cNvPr id="7" name="Picture 6">
            <a:extLst>
              <a:ext uri="{FF2B5EF4-FFF2-40B4-BE49-F238E27FC236}">
                <a16:creationId xmlns:a16="http://schemas.microsoft.com/office/drawing/2014/main" id="{0E7855FA-0C47-4960-8D95-603EE8399677}"/>
              </a:ext>
            </a:extLst>
          </p:cNvPr>
          <p:cNvPicPr>
            <a:picLocks noChangeAspect="1"/>
          </p:cNvPicPr>
          <p:nvPr/>
        </p:nvPicPr>
        <p:blipFill>
          <a:blip r:embed="rId6"/>
          <a:stretch>
            <a:fillRect/>
          </a:stretch>
        </p:blipFill>
        <p:spPr>
          <a:xfrm>
            <a:off x="9556306" y="1519354"/>
            <a:ext cx="2624769" cy="3067050"/>
          </a:xfrm>
          <a:prstGeom prst="rect">
            <a:avLst/>
          </a:prstGeom>
        </p:spPr>
      </p:pic>
      <p:pic>
        <p:nvPicPr>
          <p:cNvPr id="9" name="Picture 8" descr="A close up of a logo&#10;&#10;Description automatically generated">
            <a:extLst>
              <a:ext uri="{FF2B5EF4-FFF2-40B4-BE49-F238E27FC236}">
                <a16:creationId xmlns:a16="http://schemas.microsoft.com/office/drawing/2014/main" id="{A3B572E1-B471-4C4B-9408-CD11C3B30B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6522" y="0"/>
            <a:ext cx="933598" cy="1398963"/>
          </a:xfrm>
          <a:prstGeom prst="rect">
            <a:avLst/>
          </a:prstGeom>
        </p:spPr>
      </p:pic>
      <p:sp>
        <p:nvSpPr>
          <p:cNvPr id="10" name="Rectangle 9">
            <a:extLst>
              <a:ext uri="{FF2B5EF4-FFF2-40B4-BE49-F238E27FC236}">
                <a16:creationId xmlns:a16="http://schemas.microsoft.com/office/drawing/2014/main" id="{2845AE91-0806-4D6C-B0AD-5493ECB9638C}"/>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66500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US" sz="2400" b="1" dirty="0">
                <a:solidFill>
                  <a:schemeClr val="accent2">
                    <a:lumMod val="75000"/>
                  </a:schemeClr>
                </a:solidFill>
              </a:rPr>
              <a:t>History of Blockchain 	</a:t>
            </a:r>
            <a:endParaRPr lang="en-IN" sz="2400" b="1" dirty="0">
              <a:solidFill>
                <a:schemeClr val="accent2">
                  <a:lumMod val="75000"/>
                </a:schemeClr>
              </a:solidFill>
            </a:endParaRP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0818D50-1743-4D84-A563-99B4DFB65A85}"/>
              </a:ext>
            </a:extLst>
          </p:cNvPr>
          <p:cNvSpPr/>
          <p:nvPr/>
        </p:nvSpPr>
        <p:spPr>
          <a:xfrm>
            <a:off x="0" y="1519354"/>
            <a:ext cx="9248931" cy="4832092"/>
          </a:xfrm>
          <a:prstGeom prst="rect">
            <a:avLst/>
          </a:prstGeom>
        </p:spPr>
        <p:txBody>
          <a:bodyPr wrap="square">
            <a:spAutoFit/>
          </a:bodyPr>
          <a:lstStyle/>
          <a:p>
            <a:pPr marL="285750" indent="-285750">
              <a:buFont typeface="Wingdings" panose="05000000000000000000" pitchFamily="2" charset="2"/>
              <a:buChar char="Ø"/>
            </a:pPr>
            <a:r>
              <a:rPr lang="en-US" sz="2800" dirty="0"/>
              <a:t>Bitcoin is built on the foundation of blockchain, which serves as Bitcoin’s shared ledger.</a:t>
            </a:r>
          </a:p>
          <a:p>
            <a:pPr marL="285750" indent="-285750">
              <a:buFont typeface="Wingdings" panose="05000000000000000000" pitchFamily="2" charset="2"/>
              <a:buChar char="Ø"/>
            </a:pPr>
            <a:r>
              <a:rPr lang="en-US" sz="2800" dirty="0"/>
              <a:t>Consider Blockchain as an operating system, such as Microsoft Windows or MacOS.</a:t>
            </a:r>
          </a:p>
          <a:p>
            <a:pPr marL="285750" indent="-285750">
              <a:buFont typeface="Wingdings" panose="05000000000000000000" pitchFamily="2" charset="2"/>
              <a:buChar char="Ø"/>
            </a:pPr>
            <a:r>
              <a:rPr lang="en-US" sz="2800" dirty="0"/>
              <a:t>Bitcoin as only one of the many applications that can run on the operating system.</a:t>
            </a:r>
          </a:p>
          <a:p>
            <a:pPr marL="285750" indent="-285750">
              <a:buFont typeface="Wingdings" panose="05000000000000000000" pitchFamily="2" charset="2"/>
              <a:buChar char="Ø"/>
            </a:pPr>
            <a:r>
              <a:rPr lang="en-US" sz="2800" dirty="0"/>
              <a:t>Bitcoin and blockchain are </a:t>
            </a:r>
            <a:r>
              <a:rPr lang="en-US" sz="2800" i="1" dirty="0"/>
              <a:t>not </a:t>
            </a:r>
            <a:r>
              <a:rPr lang="en-US" sz="2800" dirty="0"/>
              <a:t>the same.</a:t>
            </a:r>
          </a:p>
          <a:p>
            <a:pPr marL="285750" indent="-285750">
              <a:buFont typeface="Wingdings" panose="05000000000000000000" pitchFamily="2" charset="2"/>
              <a:buChar char="Ø"/>
            </a:pPr>
            <a:r>
              <a:rPr lang="en-US" sz="2800" dirty="0"/>
              <a:t>Blockchain provides the means to record and store Bitcoin transactions.</a:t>
            </a:r>
          </a:p>
          <a:p>
            <a:pPr marL="285750" indent="-285750">
              <a:buFont typeface="Wingdings" panose="05000000000000000000" pitchFamily="2" charset="2"/>
              <a:buChar char="Ø"/>
            </a:pPr>
            <a:r>
              <a:rPr lang="en-US" sz="2800" dirty="0"/>
              <a:t>but blockchain has many uses beyond Bitcoin. </a:t>
            </a:r>
          </a:p>
          <a:p>
            <a:pPr marL="285750" indent="-285750">
              <a:buFont typeface="Wingdings" panose="05000000000000000000" pitchFamily="2" charset="2"/>
              <a:buChar char="Ø"/>
            </a:pPr>
            <a:r>
              <a:rPr lang="en-US" sz="2800" dirty="0"/>
              <a:t>Bitcoin is only the first use case for blockchain.</a:t>
            </a:r>
            <a:endParaRPr lang="en-US" sz="3600" dirty="0"/>
          </a:p>
        </p:txBody>
      </p:sp>
      <p:pic>
        <p:nvPicPr>
          <p:cNvPr id="6" name="Picture 5" descr="A close up of a logo&#10;&#10;Description automatically generated">
            <a:extLst>
              <a:ext uri="{FF2B5EF4-FFF2-40B4-BE49-F238E27FC236}">
                <a16:creationId xmlns:a16="http://schemas.microsoft.com/office/drawing/2014/main" id="{C17513D8-C2C0-4EB0-A920-BCBE86EBE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185080"/>
            <a:ext cx="933598" cy="1398963"/>
          </a:xfrm>
          <a:prstGeom prst="rect">
            <a:avLst/>
          </a:prstGeom>
        </p:spPr>
      </p:pic>
      <p:sp>
        <p:nvSpPr>
          <p:cNvPr id="7" name="Rectangle 6">
            <a:extLst>
              <a:ext uri="{FF2B5EF4-FFF2-40B4-BE49-F238E27FC236}">
                <a16:creationId xmlns:a16="http://schemas.microsoft.com/office/drawing/2014/main" id="{6BDD27A3-63FF-4667-9FD1-994F06ACDDEB}"/>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BLOCKCHAIN</a:t>
            </a:r>
          </a:p>
        </p:txBody>
      </p:sp>
    </p:spTree>
    <p:extLst>
      <p:ext uri="{BB962C8B-B14F-4D97-AF65-F5344CB8AC3E}">
        <p14:creationId xmlns:p14="http://schemas.microsoft.com/office/powerpoint/2010/main" val="19494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TotalTime>
  <Words>1346</Words>
  <Application>Microsoft Office PowerPoint</Application>
  <PresentationFormat>Widescreen</PresentationFormat>
  <Paragraphs>187</Paragraphs>
  <Slides>35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Courier New</vt:lpstr>
      <vt:lpstr>Source Sans Pro</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Sunitha R</cp:lastModifiedBy>
  <cp:revision>49</cp:revision>
  <dcterms:created xsi:type="dcterms:W3CDTF">2020-06-03T14:19:11Z</dcterms:created>
  <dcterms:modified xsi:type="dcterms:W3CDTF">2020-08-04T08:50:57Z</dcterms:modified>
</cp:coreProperties>
</file>